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7" r:id="rId2"/>
    <p:sldId id="276" r:id="rId3"/>
    <p:sldId id="280" r:id="rId4"/>
    <p:sldId id="262" r:id="rId5"/>
    <p:sldId id="279" r:id="rId6"/>
    <p:sldId id="260" r:id="rId7"/>
    <p:sldId id="258" r:id="rId8"/>
    <p:sldId id="263" r:id="rId9"/>
    <p:sldId id="266" r:id="rId10"/>
    <p:sldId id="267" r:id="rId11"/>
    <p:sldId id="268" r:id="rId12"/>
    <p:sldId id="275" r:id="rId13"/>
    <p:sldId id="269" r:id="rId14"/>
    <p:sldId id="270" r:id="rId15"/>
    <p:sldId id="273" r:id="rId16"/>
    <p:sldId id="271" r:id="rId17"/>
    <p:sldId id="28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6E575E9-CCB6-4AB1-A1E3-74A3E6A00184}" type="datetimeFigureOut">
              <a:rPr lang="uk-UA" smtClean="0"/>
              <a:t>06.05.2022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B5E7EFA-9D42-4092-846D-8B53D5B8E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129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75E9-CCB6-4AB1-A1E3-74A3E6A00184}" type="datetimeFigureOut">
              <a:rPr lang="uk-UA" smtClean="0"/>
              <a:t>06.05.2022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7EFA-9D42-4092-846D-8B53D5B8E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530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6E575E9-CCB6-4AB1-A1E3-74A3E6A00184}" type="datetimeFigureOut">
              <a:rPr lang="uk-UA" smtClean="0"/>
              <a:t>06.05.2022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B5E7EFA-9D42-4092-846D-8B53D5B8E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54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75E9-CCB6-4AB1-A1E3-74A3E6A00184}" type="datetimeFigureOut">
              <a:rPr lang="uk-UA" smtClean="0"/>
              <a:t>06.05.2022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7EFA-9D42-4092-846D-8B53D5B8E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81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6E575E9-CCB6-4AB1-A1E3-74A3E6A00184}" type="datetimeFigureOut">
              <a:rPr lang="uk-UA" smtClean="0"/>
              <a:t>06.05.2022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B5E7EFA-9D42-4092-846D-8B53D5B8E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007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6E575E9-CCB6-4AB1-A1E3-74A3E6A00184}" type="datetimeFigureOut">
              <a:rPr lang="uk-UA" smtClean="0"/>
              <a:t>06.05.2022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B5E7EFA-9D42-4092-846D-8B53D5B8E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495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6E575E9-CCB6-4AB1-A1E3-74A3E6A00184}" type="datetimeFigureOut">
              <a:rPr lang="uk-UA" smtClean="0"/>
              <a:t>06.05.2022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B5E7EFA-9D42-4092-846D-8B53D5B8E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266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75E9-CCB6-4AB1-A1E3-74A3E6A00184}" type="datetimeFigureOut">
              <a:rPr lang="uk-UA" smtClean="0"/>
              <a:t>06.05.2022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7EFA-9D42-4092-846D-8B53D5B8E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178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6E575E9-CCB6-4AB1-A1E3-74A3E6A00184}" type="datetimeFigureOut">
              <a:rPr lang="uk-UA" smtClean="0"/>
              <a:t>06.05.2022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B5E7EFA-9D42-4092-846D-8B53D5B8E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099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75E9-CCB6-4AB1-A1E3-74A3E6A00184}" type="datetimeFigureOut">
              <a:rPr lang="uk-UA" smtClean="0"/>
              <a:t>06.05.2022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E7EFA-9D42-4092-846D-8B53D5B8E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157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6E575E9-CCB6-4AB1-A1E3-74A3E6A00184}" type="datetimeFigureOut">
              <a:rPr lang="uk-UA" smtClean="0"/>
              <a:t>06.05.2022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FB5E7EFA-9D42-4092-846D-8B53D5B8E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375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575E9-CCB6-4AB1-A1E3-74A3E6A00184}" type="datetimeFigureOut">
              <a:rPr lang="uk-UA" smtClean="0"/>
              <a:t>06.05.2022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E7EFA-9D42-4092-846D-8B53D5B8EE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99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rovanorme.salute.gov.it/norme/renderNormsanPdf?anno=2022&amp;codLeg=86020&amp;parte=1%20&amp;serie=null" TargetMode="External"/><Relationship Id="rId3" Type="http://schemas.openxmlformats.org/officeDocument/2006/relationships/hyperlink" Target="https://www.salute.gov.it/imgs/C_17_pagineAree_5842_0_file.pdf" TargetMode="External"/><Relationship Id="rId7" Type="http://schemas.openxmlformats.org/officeDocument/2006/relationships/hyperlink" Target="http://www.trovanorme.salute.gov.it/norme/renderNormsanPdf?anno=2022&amp;codLeg=85701&amp;parte=1%20&amp;serie=null" TargetMode="External"/><Relationship Id="rId2" Type="http://schemas.openxmlformats.org/officeDocument/2006/relationships/hyperlink" Target="https://www.protezionecivile.gov.it/it/normativa/ocdpc-n-881-del-29-marzo-2022-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rotezionecivile.gov.it/en/normativa/ocdpc-n873-del-6-marzo-2022-ulteriori-disposizioni-urgenti-di-protezione-civile-assicurare-sul-territorio-nazionale-laccoglienza-il-soccorso-e" TargetMode="External"/><Relationship Id="rId5" Type="http://schemas.openxmlformats.org/officeDocument/2006/relationships/hyperlink" Target="http://www.normativasanitaria.it/jsp/dettaglio.jsp?id=86353" TargetMode="External"/><Relationship Id="rId4" Type="http://schemas.openxmlformats.org/officeDocument/2006/relationships/hyperlink" Target="http://www.normativasanitaria.it/jsp/dettaglio.jsp?id=8633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C8C551-EC97-4717-879A-3FE8BA061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6400" y="2075504"/>
            <a:ext cx="8762751" cy="2354256"/>
          </a:xfrm>
        </p:spPr>
        <p:txBody>
          <a:bodyPr>
            <a:normAutofit fontScale="90000"/>
          </a:bodyPr>
          <a:lstStyle/>
          <a:p>
            <a:r>
              <a:rPr lang="uk-UA" dirty="0"/>
              <a:t>Право на медичну допомогу громадян України, що отримали тимчасовий захист в Італії та Угорщині.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FF4E399-8008-4119-B6DC-09348B5EA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1" y="4785360"/>
            <a:ext cx="8756264" cy="443493"/>
          </a:xfrm>
        </p:spPr>
        <p:txBody>
          <a:bodyPr/>
          <a:lstStyle/>
          <a:p>
            <a:r>
              <a:rPr lang="uk-UA" dirty="0"/>
              <a:t>Підготувала </a:t>
            </a:r>
            <a:r>
              <a:rPr lang="uk-UA" dirty="0" err="1"/>
              <a:t>д.ю.н</a:t>
            </a:r>
            <a:r>
              <a:rPr lang="uk-UA" dirty="0"/>
              <a:t>., проф. </a:t>
            </a:r>
            <a:r>
              <a:rPr lang="uk-UA" dirty="0" err="1"/>
              <a:t>Булеца</a:t>
            </a:r>
            <a:r>
              <a:rPr lang="uk-UA" dirty="0"/>
              <a:t> С.Б.</a:t>
            </a:r>
          </a:p>
        </p:txBody>
      </p:sp>
    </p:spTree>
    <p:extLst>
      <p:ext uri="{BB962C8B-B14F-4D97-AF65-F5344CB8AC3E}">
        <p14:creationId xmlns:p14="http://schemas.microsoft.com/office/powerpoint/2010/main" val="3595220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7764B-E0BB-49C9-9F2B-A9450221C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Нормативні джерела: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513C03D-2AA5-4C5B-862F-F505D7BDA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520" y="274320"/>
            <a:ext cx="7132319" cy="649224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u="sng" dirty="0" err="1">
                <a:hlinkClick r:id="rId2"/>
              </a:rPr>
              <a:t>Ocdpc</a:t>
            </a:r>
            <a:r>
              <a:rPr lang="uk-UA" u="sng" dirty="0">
                <a:hlinkClick r:id="rId2"/>
              </a:rPr>
              <a:t> n. 881 </a:t>
            </a:r>
            <a:r>
              <a:rPr lang="uk-UA" u="sng" dirty="0" err="1">
                <a:hlinkClick r:id="rId2"/>
              </a:rPr>
              <a:t>del</a:t>
            </a:r>
            <a:r>
              <a:rPr lang="uk-UA" u="sng" dirty="0">
                <a:hlinkClick r:id="rId2"/>
              </a:rPr>
              <a:t> 29 </a:t>
            </a:r>
            <a:r>
              <a:rPr lang="uk-UA" u="sng" dirty="0" err="1">
                <a:hlinkClick r:id="rId2"/>
              </a:rPr>
              <a:t>marzo</a:t>
            </a:r>
            <a:r>
              <a:rPr lang="uk-UA" u="sng" dirty="0">
                <a:hlinkClick r:id="rId2"/>
              </a:rPr>
              <a:t> 2022</a:t>
            </a:r>
            <a:r>
              <a:rPr lang="uk-UA" dirty="0"/>
              <a:t> - </a:t>
            </a:r>
            <a:r>
              <a:rPr lang="uk-UA" dirty="0" err="1"/>
              <a:t>Ulteriori</a:t>
            </a:r>
            <a:r>
              <a:rPr lang="uk-UA" dirty="0"/>
              <a:t> </a:t>
            </a:r>
            <a:r>
              <a:rPr lang="uk-UA" dirty="0" err="1"/>
              <a:t>disposizioni</a:t>
            </a:r>
            <a:r>
              <a:rPr lang="uk-UA" dirty="0"/>
              <a:t> </a:t>
            </a:r>
            <a:r>
              <a:rPr lang="uk-UA" dirty="0" err="1"/>
              <a:t>urgenti</a:t>
            </a:r>
            <a:r>
              <a:rPr lang="uk-UA" dirty="0"/>
              <a:t> di </a:t>
            </a:r>
            <a:r>
              <a:rPr lang="uk-UA" dirty="0" err="1"/>
              <a:t>protezione</a:t>
            </a:r>
            <a:r>
              <a:rPr lang="uk-UA" dirty="0"/>
              <a:t> </a:t>
            </a:r>
            <a:r>
              <a:rPr lang="uk-UA" dirty="0" err="1"/>
              <a:t>civile</a:t>
            </a:r>
            <a:r>
              <a:rPr lang="uk-UA" dirty="0"/>
              <a:t> </a:t>
            </a:r>
            <a:r>
              <a:rPr lang="uk-UA" dirty="0" err="1"/>
              <a:t>per</a:t>
            </a:r>
            <a:r>
              <a:rPr lang="uk-UA" dirty="0"/>
              <a:t> </a:t>
            </a:r>
            <a:r>
              <a:rPr lang="uk-UA" dirty="0" err="1"/>
              <a:t>assicurare</a:t>
            </a:r>
            <a:r>
              <a:rPr lang="uk-UA" dirty="0"/>
              <a:t>, </a:t>
            </a:r>
            <a:r>
              <a:rPr lang="uk-UA" dirty="0" err="1"/>
              <a:t>sul</a:t>
            </a:r>
            <a:r>
              <a:rPr lang="uk-UA" dirty="0"/>
              <a:t> </a:t>
            </a:r>
            <a:r>
              <a:rPr lang="uk-UA" dirty="0" err="1"/>
              <a:t>territorio</a:t>
            </a:r>
            <a:r>
              <a:rPr lang="uk-UA" dirty="0"/>
              <a:t> </a:t>
            </a:r>
            <a:r>
              <a:rPr lang="uk-UA" dirty="0" err="1"/>
              <a:t>nazionale</a:t>
            </a:r>
            <a:r>
              <a:rPr lang="uk-UA" dirty="0"/>
              <a:t>, </a:t>
            </a:r>
            <a:r>
              <a:rPr lang="uk-UA" dirty="0" err="1"/>
              <a:t>l’accoglienza</a:t>
            </a:r>
            <a:r>
              <a:rPr lang="uk-UA" dirty="0"/>
              <a:t>, </a:t>
            </a:r>
            <a:r>
              <a:rPr lang="uk-UA" dirty="0" err="1"/>
              <a:t>il</a:t>
            </a:r>
            <a:r>
              <a:rPr lang="uk-UA" dirty="0"/>
              <a:t> </a:t>
            </a:r>
            <a:r>
              <a:rPr lang="uk-UA" dirty="0" err="1"/>
              <a:t>soccorso</a:t>
            </a:r>
            <a:r>
              <a:rPr lang="uk-UA" dirty="0"/>
              <a:t> e </a:t>
            </a:r>
            <a:r>
              <a:rPr lang="uk-UA" dirty="0" err="1"/>
              <a:t>l’assistenza</a:t>
            </a:r>
            <a:r>
              <a:rPr lang="uk-UA" dirty="0"/>
              <a:t> </a:t>
            </a:r>
            <a:r>
              <a:rPr lang="uk-UA" dirty="0" err="1"/>
              <a:t>alla</a:t>
            </a:r>
            <a:r>
              <a:rPr lang="uk-UA" dirty="0"/>
              <a:t> </a:t>
            </a:r>
            <a:r>
              <a:rPr lang="uk-UA" dirty="0" err="1"/>
              <a:t>popolazione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conseguenza</a:t>
            </a:r>
            <a:r>
              <a:rPr lang="uk-UA" dirty="0"/>
              <a:t> </a:t>
            </a:r>
            <a:r>
              <a:rPr lang="uk-UA" dirty="0" err="1"/>
              <a:t>degli</a:t>
            </a:r>
            <a:r>
              <a:rPr lang="uk-UA" dirty="0"/>
              <a:t> </a:t>
            </a:r>
            <a:r>
              <a:rPr lang="uk-UA" dirty="0" err="1"/>
              <a:t>accadimenti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atto</a:t>
            </a:r>
            <a:r>
              <a:rPr lang="uk-UA" dirty="0"/>
              <a:t> </a:t>
            </a:r>
            <a:r>
              <a:rPr lang="uk-UA" dirty="0" err="1"/>
              <a:t>nel</a:t>
            </a:r>
            <a:r>
              <a:rPr lang="uk-UA" dirty="0"/>
              <a:t> </a:t>
            </a:r>
            <a:r>
              <a:rPr lang="uk-UA" dirty="0" err="1"/>
              <a:t>territorio</a:t>
            </a:r>
            <a:r>
              <a:rPr lang="uk-UA" dirty="0"/>
              <a:t> </a:t>
            </a:r>
            <a:r>
              <a:rPr lang="uk-UA" dirty="0" err="1"/>
              <a:t>dell’Ucraina</a:t>
            </a:r>
            <a:endParaRPr lang="uk-UA" dirty="0"/>
          </a:p>
          <a:p>
            <a:pPr lvl="0"/>
            <a:r>
              <a:rPr lang="uk-UA" u="sng" dirty="0" err="1">
                <a:hlinkClick r:id="rId3"/>
              </a:rPr>
              <a:t>Decreto</a:t>
            </a:r>
            <a:r>
              <a:rPr lang="uk-UA" u="sng" dirty="0">
                <a:hlinkClick r:id="rId3"/>
              </a:rPr>
              <a:t> </a:t>
            </a:r>
            <a:r>
              <a:rPr lang="uk-UA" u="sng" dirty="0" err="1">
                <a:hlinkClick r:id="rId3"/>
              </a:rPr>
              <a:t>del</a:t>
            </a:r>
            <a:r>
              <a:rPr lang="uk-UA" u="sng" dirty="0">
                <a:hlinkClick r:id="rId3"/>
              </a:rPr>
              <a:t> </a:t>
            </a:r>
            <a:r>
              <a:rPr lang="uk-UA" u="sng" dirty="0" err="1">
                <a:hlinkClick r:id="rId3"/>
              </a:rPr>
              <a:t>Presidente</a:t>
            </a:r>
            <a:r>
              <a:rPr lang="uk-UA" u="sng" dirty="0">
                <a:hlinkClick r:id="rId3"/>
              </a:rPr>
              <a:t> </a:t>
            </a:r>
            <a:r>
              <a:rPr lang="uk-UA" u="sng" dirty="0" err="1">
                <a:hlinkClick r:id="rId3"/>
              </a:rPr>
              <a:t>del</a:t>
            </a:r>
            <a:r>
              <a:rPr lang="uk-UA" u="sng" dirty="0">
                <a:hlinkClick r:id="rId3"/>
              </a:rPr>
              <a:t> </a:t>
            </a:r>
            <a:r>
              <a:rPr lang="uk-UA" u="sng" dirty="0" err="1">
                <a:hlinkClick r:id="rId3"/>
              </a:rPr>
              <a:t>Consiglio</a:t>
            </a:r>
            <a:r>
              <a:rPr lang="uk-UA" u="sng" dirty="0">
                <a:hlinkClick r:id="rId3"/>
              </a:rPr>
              <a:t> </a:t>
            </a:r>
            <a:r>
              <a:rPr lang="uk-UA" u="sng" dirty="0" err="1">
                <a:hlinkClick r:id="rId3"/>
              </a:rPr>
              <a:t>dei</a:t>
            </a:r>
            <a:r>
              <a:rPr lang="uk-UA" u="sng" dirty="0">
                <a:hlinkClick r:id="rId3"/>
              </a:rPr>
              <a:t> </a:t>
            </a:r>
            <a:r>
              <a:rPr lang="uk-UA" u="sng" dirty="0" err="1">
                <a:hlinkClick r:id="rId3"/>
              </a:rPr>
              <a:t>Ministri</a:t>
            </a:r>
            <a:r>
              <a:rPr lang="uk-UA" u="sng" dirty="0">
                <a:hlinkClick r:id="rId3"/>
              </a:rPr>
              <a:t> 28 </a:t>
            </a:r>
            <a:r>
              <a:rPr lang="uk-UA" u="sng" dirty="0" err="1">
                <a:hlinkClick r:id="rId3"/>
              </a:rPr>
              <a:t>marzo</a:t>
            </a:r>
            <a:r>
              <a:rPr lang="uk-UA" u="sng" dirty="0">
                <a:hlinkClick r:id="rId3"/>
              </a:rPr>
              <a:t> 2022</a:t>
            </a:r>
            <a:r>
              <a:rPr lang="uk-UA" dirty="0"/>
              <a:t> </a:t>
            </a:r>
          </a:p>
          <a:p>
            <a:pPr lvl="0"/>
            <a:r>
              <a:rPr lang="uk-UA" u="sng" dirty="0" err="1">
                <a:hlinkClick r:id="rId4" tooltip="Collegamento esterno"/>
              </a:rPr>
              <a:t>Circolare</a:t>
            </a:r>
            <a:r>
              <a:rPr lang="uk-UA" u="sng" dirty="0">
                <a:hlinkClick r:id="rId4" tooltip="Collegamento esterno"/>
              </a:rPr>
              <a:t> </a:t>
            </a:r>
            <a:r>
              <a:rPr lang="uk-UA" u="sng" dirty="0" err="1">
                <a:hlinkClick r:id="rId4" tooltip="Collegamento esterno"/>
              </a:rPr>
              <a:t>Ministero</a:t>
            </a:r>
            <a:r>
              <a:rPr lang="uk-UA" u="sng" dirty="0">
                <a:hlinkClick r:id="rId4" tooltip="Collegamento esterno"/>
              </a:rPr>
              <a:t> </a:t>
            </a:r>
            <a:r>
              <a:rPr lang="uk-UA" u="sng" dirty="0" err="1">
                <a:hlinkClick r:id="rId4" tooltip="Collegamento esterno"/>
              </a:rPr>
              <a:t>Salute</a:t>
            </a:r>
            <a:r>
              <a:rPr lang="uk-UA" u="sng" dirty="0">
                <a:hlinkClick r:id="rId4" tooltip="Collegamento esterno"/>
              </a:rPr>
              <a:t> 21 </a:t>
            </a:r>
            <a:r>
              <a:rPr lang="uk-UA" u="sng" dirty="0" err="1">
                <a:hlinkClick r:id="rId4" tooltip="Collegamento esterno"/>
              </a:rPr>
              <a:t>marzo</a:t>
            </a:r>
            <a:r>
              <a:rPr lang="uk-UA" u="sng" dirty="0">
                <a:hlinkClick r:id="rId4" tooltip="Collegamento esterno"/>
              </a:rPr>
              <a:t> 2022</a:t>
            </a:r>
            <a:r>
              <a:rPr lang="uk-UA" dirty="0"/>
              <a:t> - </a:t>
            </a:r>
            <a:r>
              <a:rPr lang="uk-UA" dirty="0" err="1"/>
              <a:t>Misure</a:t>
            </a:r>
            <a:r>
              <a:rPr lang="uk-UA" dirty="0"/>
              <a:t> di </a:t>
            </a:r>
            <a:r>
              <a:rPr lang="uk-UA" dirty="0" err="1"/>
              <a:t>prevenzione</a:t>
            </a:r>
            <a:r>
              <a:rPr lang="uk-UA" dirty="0"/>
              <a:t> e </a:t>
            </a:r>
            <a:r>
              <a:rPr lang="uk-UA" dirty="0" err="1"/>
              <a:t>controllo</a:t>
            </a:r>
            <a:r>
              <a:rPr lang="uk-UA" dirty="0"/>
              <a:t> </a:t>
            </a:r>
            <a:r>
              <a:rPr lang="uk-UA" dirty="0" err="1"/>
              <a:t>della</a:t>
            </a:r>
            <a:r>
              <a:rPr lang="uk-UA" dirty="0"/>
              <a:t> </a:t>
            </a:r>
            <a:r>
              <a:rPr lang="uk-UA" dirty="0" err="1"/>
              <a:t>rabbia</a:t>
            </a:r>
            <a:r>
              <a:rPr lang="uk-UA" dirty="0"/>
              <a:t> </a:t>
            </a:r>
            <a:r>
              <a:rPr lang="uk-UA" dirty="0" err="1"/>
              <a:t>per</a:t>
            </a:r>
            <a:r>
              <a:rPr lang="uk-UA" dirty="0"/>
              <a:t> </a:t>
            </a:r>
            <a:r>
              <a:rPr lang="uk-UA" dirty="0" err="1"/>
              <a:t>animali</a:t>
            </a:r>
            <a:r>
              <a:rPr lang="uk-UA" dirty="0"/>
              <a:t> </a:t>
            </a:r>
            <a:r>
              <a:rPr lang="uk-UA" dirty="0" err="1"/>
              <a:t>d’affezione</a:t>
            </a:r>
            <a:r>
              <a:rPr lang="uk-UA" dirty="0"/>
              <a:t> </a:t>
            </a:r>
            <a:r>
              <a:rPr lang="uk-UA" dirty="0" err="1"/>
              <a:t>provenienti</a:t>
            </a:r>
            <a:r>
              <a:rPr lang="uk-UA" dirty="0"/>
              <a:t> </a:t>
            </a:r>
            <a:r>
              <a:rPr lang="uk-UA" dirty="0" err="1"/>
              <a:t>dall’Ucraina</a:t>
            </a:r>
            <a:endParaRPr lang="uk-UA" dirty="0"/>
          </a:p>
          <a:p>
            <a:pPr lvl="0"/>
            <a:r>
              <a:rPr lang="uk-UA" u="sng" dirty="0" err="1">
                <a:hlinkClick r:id="rId5" tooltip="Collegamento esterno"/>
              </a:rPr>
              <a:t>Decreto-legge</a:t>
            </a:r>
            <a:r>
              <a:rPr lang="uk-UA" u="sng" dirty="0">
                <a:hlinkClick r:id="rId5" tooltip="Collegamento esterno"/>
              </a:rPr>
              <a:t> 21 </a:t>
            </a:r>
            <a:r>
              <a:rPr lang="uk-UA" u="sng" dirty="0" err="1">
                <a:hlinkClick r:id="rId5" tooltip="Collegamento esterno"/>
              </a:rPr>
              <a:t>marzo</a:t>
            </a:r>
            <a:r>
              <a:rPr lang="uk-UA" u="sng" dirty="0">
                <a:hlinkClick r:id="rId5" tooltip="Collegamento esterno"/>
              </a:rPr>
              <a:t> 2022, n. 21</a:t>
            </a:r>
            <a:r>
              <a:rPr lang="uk-UA" dirty="0"/>
              <a:t> - </a:t>
            </a:r>
            <a:r>
              <a:rPr lang="uk-UA" dirty="0" err="1"/>
              <a:t>Misure</a:t>
            </a:r>
            <a:r>
              <a:rPr lang="uk-UA" dirty="0"/>
              <a:t> </a:t>
            </a:r>
            <a:r>
              <a:rPr lang="uk-UA" dirty="0" err="1"/>
              <a:t>urgenti</a:t>
            </a:r>
            <a:r>
              <a:rPr lang="uk-UA" dirty="0"/>
              <a:t> </a:t>
            </a:r>
            <a:r>
              <a:rPr lang="uk-UA" dirty="0" err="1"/>
              <a:t>per</a:t>
            </a:r>
            <a:r>
              <a:rPr lang="uk-UA" dirty="0"/>
              <a:t> </a:t>
            </a:r>
            <a:r>
              <a:rPr lang="uk-UA" dirty="0" err="1"/>
              <a:t>contrastare</a:t>
            </a:r>
            <a:r>
              <a:rPr lang="uk-UA" dirty="0"/>
              <a:t> </a:t>
            </a:r>
            <a:r>
              <a:rPr lang="uk-UA" dirty="0" err="1"/>
              <a:t>gli</a:t>
            </a:r>
            <a:r>
              <a:rPr lang="uk-UA" dirty="0"/>
              <a:t> </a:t>
            </a:r>
            <a:r>
              <a:rPr lang="uk-UA" dirty="0" err="1"/>
              <a:t>effetti</a:t>
            </a:r>
            <a:r>
              <a:rPr lang="uk-UA" dirty="0"/>
              <a:t> </a:t>
            </a:r>
            <a:r>
              <a:rPr lang="uk-UA" dirty="0" err="1"/>
              <a:t>economici</a:t>
            </a:r>
            <a:r>
              <a:rPr lang="uk-UA" dirty="0"/>
              <a:t> e </a:t>
            </a:r>
            <a:r>
              <a:rPr lang="uk-UA" dirty="0" err="1"/>
              <a:t>umanitari</a:t>
            </a:r>
            <a:r>
              <a:rPr lang="uk-UA" dirty="0"/>
              <a:t> </a:t>
            </a:r>
            <a:r>
              <a:rPr lang="uk-UA" dirty="0" err="1"/>
              <a:t>della</a:t>
            </a:r>
            <a:r>
              <a:rPr lang="uk-UA" dirty="0"/>
              <a:t> </a:t>
            </a:r>
            <a:r>
              <a:rPr lang="uk-UA" dirty="0" err="1"/>
              <a:t>crisi</a:t>
            </a:r>
            <a:r>
              <a:rPr lang="uk-UA" dirty="0"/>
              <a:t> </a:t>
            </a:r>
            <a:r>
              <a:rPr lang="uk-UA" dirty="0" err="1"/>
              <a:t>ucraina</a:t>
            </a:r>
            <a:endParaRPr lang="uk-UA" dirty="0"/>
          </a:p>
          <a:p>
            <a:pPr lvl="0"/>
            <a:r>
              <a:rPr lang="uk-UA" u="sng" dirty="0" err="1">
                <a:hlinkClick r:id="rId6"/>
              </a:rPr>
              <a:t>Ocdpc</a:t>
            </a:r>
            <a:r>
              <a:rPr lang="uk-UA" u="sng" dirty="0">
                <a:hlinkClick r:id="rId6"/>
              </a:rPr>
              <a:t> n. 873 </a:t>
            </a:r>
            <a:r>
              <a:rPr lang="uk-UA" u="sng" dirty="0" err="1">
                <a:hlinkClick r:id="rId6"/>
              </a:rPr>
              <a:t>del</a:t>
            </a:r>
            <a:r>
              <a:rPr lang="uk-UA" u="sng" dirty="0">
                <a:hlinkClick r:id="rId6"/>
              </a:rPr>
              <a:t> 6 </a:t>
            </a:r>
            <a:r>
              <a:rPr lang="uk-UA" u="sng" dirty="0" err="1">
                <a:hlinkClick r:id="rId6"/>
              </a:rPr>
              <a:t>marzo</a:t>
            </a:r>
            <a:r>
              <a:rPr lang="uk-UA" u="sng" dirty="0">
                <a:hlinkClick r:id="rId6"/>
              </a:rPr>
              <a:t> 2022</a:t>
            </a:r>
            <a:r>
              <a:rPr lang="uk-UA" dirty="0"/>
              <a:t> - </a:t>
            </a:r>
            <a:r>
              <a:rPr lang="uk-UA" dirty="0" err="1"/>
              <a:t>Ulteriori</a:t>
            </a:r>
            <a:r>
              <a:rPr lang="uk-UA" dirty="0"/>
              <a:t> </a:t>
            </a:r>
            <a:r>
              <a:rPr lang="uk-UA" dirty="0" err="1"/>
              <a:t>disposizioni</a:t>
            </a:r>
            <a:r>
              <a:rPr lang="uk-UA" dirty="0"/>
              <a:t> </a:t>
            </a:r>
            <a:r>
              <a:rPr lang="uk-UA" dirty="0" err="1"/>
              <a:t>urgenti</a:t>
            </a:r>
            <a:r>
              <a:rPr lang="uk-UA" dirty="0"/>
              <a:t> di </a:t>
            </a:r>
            <a:r>
              <a:rPr lang="uk-UA" dirty="0" err="1"/>
              <a:t>protezione</a:t>
            </a:r>
            <a:r>
              <a:rPr lang="uk-UA" dirty="0"/>
              <a:t> </a:t>
            </a:r>
            <a:r>
              <a:rPr lang="uk-UA" dirty="0" err="1"/>
              <a:t>civile</a:t>
            </a:r>
            <a:r>
              <a:rPr lang="uk-UA" dirty="0"/>
              <a:t> </a:t>
            </a:r>
            <a:r>
              <a:rPr lang="uk-UA" dirty="0" err="1"/>
              <a:t>per</a:t>
            </a:r>
            <a:r>
              <a:rPr lang="uk-UA" dirty="0"/>
              <a:t> </a:t>
            </a:r>
            <a:r>
              <a:rPr lang="uk-UA" dirty="0" err="1"/>
              <a:t>assicurare</a:t>
            </a:r>
            <a:r>
              <a:rPr lang="uk-UA" dirty="0"/>
              <a:t>, </a:t>
            </a:r>
            <a:r>
              <a:rPr lang="uk-UA" dirty="0" err="1"/>
              <a:t>sul</a:t>
            </a:r>
            <a:r>
              <a:rPr lang="uk-UA" dirty="0"/>
              <a:t> </a:t>
            </a:r>
            <a:r>
              <a:rPr lang="uk-UA" dirty="0" err="1"/>
              <a:t>territorio</a:t>
            </a:r>
            <a:r>
              <a:rPr lang="uk-UA" dirty="0"/>
              <a:t> </a:t>
            </a:r>
            <a:r>
              <a:rPr lang="uk-UA" dirty="0" err="1"/>
              <a:t>nazionale</a:t>
            </a:r>
            <a:r>
              <a:rPr lang="uk-UA" dirty="0"/>
              <a:t>, </a:t>
            </a:r>
            <a:r>
              <a:rPr lang="uk-UA" dirty="0" err="1"/>
              <a:t>l’accoglienza</a:t>
            </a:r>
            <a:r>
              <a:rPr lang="uk-UA" dirty="0"/>
              <a:t>, </a:t>
            </a:r>
            <a:r>
              <a:rPr lang="uk-UA" dirty="0" err="1"/>
              <a:t>il</a:t>
            </a:r>
            <a:r>
              <a:rPr lang="uk-UA" dirty="0"/>
              <a:t> </a:t>
            </a:r>
            <a:r>
              <a:rPr lang="uk-UA" dirty="0" err="1"/>
              <a:t>soccorso</a:t>
            </a:r>
            <a:r>
              <a:rPr lang="uk-UA" dirty="0"/>
              <a:t> e </a:t>
            </a:r>
            <a:r>
              <a:rPr lang="uk-UA" dirty="0" err="1"/>
              <a:t>l’assistenza</a:t>
            </a:r>
            <a:r>
              <a:rPr lang="uk-UA" dirty="0"/>
              <a:t> </a:t>
            </a:r>
            <a:r>
              <a:rPr lang="uk-UA" dirty="0" err="1"/>
              <a:t>alla</a:t>
            </a:r>
            <a:r>
              <a:rPr lang="uk-UA" dirty="0"/>
              <a:t> </a:t>
            </a:r>
            <a:r>
              <a:rPr lang="uk-UA" dirty="0" err="1"/>
              <a:t>popolazione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conseguenza</a:t>
            </a:r>
            <a:r>
              <a:rPr lang="uk-UA" dirty="0"/>
              <a:t> </a:t>
            </a:r>
            <a:r>
              <a:rPr lang="uk-UA" dirty="0" err="1"/>
              <a:t>degli</a:t>
            </a:r>
            <a:r>
              <a:rPr lang="uk-UA" dirty="0"/>
              <a:t> </a:t>
            </a:r>
            <a:r>
              <a:rPr lang="uk-UA" dirty="0" err="1"/>
              <a:t>accadimenti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atto</a:t>
            </a:r>
            <a:r>
              <a:rPr lang="uk-UA" dirty="0"/>
              <a:t> </a:t>
            </a:r>
            <a:r>
              <a:rPr lang="uk-UA" dirty="0" err="1"/>
              <a:t>nel</a:t>
            </a:r>
            <a:r>
              <a:rPr lang="uk-UA" dirty="0"/>
              <a:t> </a:t>
            </a:r>
            <a:r>
              <a:rPr lang="uk-UA" dirty="0" err="1"/>
              <a:t>territorio</a:t>
            </a:r>
            <a:r>
              <a:rPr lang="uk-UA" dirty="0"/>
              <a:t> </a:t>
            </a:r>
            <a:r>
              <a:rPr lang="uk-UA" dirty="0" err="1"/>
              <a:t>dell’Ucraina</a:t>
            </a:r>
            <a:endParaRPr lang="uk-UA" dirty="0"/>
          </a:p>
          <a:p>
            <a:pPr lvl="0"/>
            <a:r>
              <a:rPr lang="uk-UA" u="sng" dirty="0" err="1">
                <a:hlinkClick r:id="rId7"/>
              </a:rPr>
              <a:t>Circolare</a:t>
            </a:r>
            <a:r>
              <a:rPr lang="uk-UA" u="sng" dirty="0">
                <a:hlinkClick r:id="rId7"/>
              </a:rPr>
              <a:t> </a:t>
            </a:r>
            <a:r>
              <a:rPr lang="uk-UA" u="sng" dirty="0" err="1">
                <a:hlinkClick r:id="rId7"/>
              </a:rPr>
              <a:t>Ministero</a:t>
            </a:r>
            <a:r>
              <a:rPr lang="uk-UA" u="sng" dirty="0">
                <a:hlinkClick r:id="rId7"/>
              </a:rPr>
              <a:t> </a:t>
            </a:r>
            <a:r>
              <a:rPr lang="uk-UA" u="sng" dirty="0" err="1">
                <a:hlinkClick r:id="rId7"/>
              </a:rPr>
              <a:t>Salute</a:t>
            </a:r>
            <a:r>
              <a:rPr lang="uk-UA" u="sng" dirty="0">
                <a:hlinkClick r:id="rId7"/>
              </a:rPr>
              <a:t> 3 </a:t>
            </a:r>
            <a:r>
              <a:rPr lang="uk-UA" u="sng" dirty="0" err="1">
                <a:hlinkClick r:id="rId7"/>
              </a:rPr>
              <a:t>marzo</a:t>
            </a:r>
            <a:r>
              <a:rPr lang="uk-UA" u="sng" dirty="0">
                <a:hlinkClick r:id="rId7"/>
              </a:rPr>
              <a:t> 2022</a:t>
            </a:r>
            <a:r>
              <a:rPr lang="uk-UA" dirty="0"/>
              <a:t> - </a:t>
            </a:r>
            <a:r>
              <a:rPr lang="uk-UA" dirty="0" err="1"/>
              <a:t>Crisi</a:t>
            </a:r>
            <a:r>
              <a:rPr lang="uk-UA" dirty="0"/>
              <a:t> </a:t>
            </a:r>
            <a:r>
              <a:rPr lang="uk-UA" dirty="0" err="1"/>
              <a:t>Ucraina</a:t>
            </a:r>
            <a:r>
              <a:rPr lang="uk-UA" dirty="0"/>
              <a:t> - </a:t>
            </a:r>
            <a:r>
              <a:rPr lang="uk-UA" dirty="0" err="1"/>
              <a:t>Prime</a:t>
            </a:r>
            <a:r>
              <a:rPr lang="uk-UA" dirty="0"/>
              <a:t> </a:t>
            </a:r>
            <a:r>
              <a:rPr lang="uk-UA" dirty="0" err="1"/>
              <a:t>Indicazioni</a:t>
            </a:r>
            <a:r>
              <a:rPr lang="uk-UA" dirty="0"/>
              <a:t> </a:t>
            </a:r>
            <a:r>
              <a:rPr lang="uk-UA" dirty="0" err="1"/>
              <a:t>per</a:t>
            </a:r>
            <a:r>
              <a:rPr lang="uk-UA" dirty="0"/>
              <a:t> </a:t>
            </a:r>
            <a:r>
              <a:rPr lang="uk-UA" dirty="0" err="1"/>
              <a:t>Aziende</a:t>
            </a:r>
            <a:r>
              <a:rPr lang="uk-UA" dirty="0"/>
              <a:t> </a:t>
            </a:r>
            <a:r>
              <a:rPr lang="uk-UA" dirty="0" err="1"/>
              <a:t>Sanitarie</a:t>
            </a:r>
            <a:r>
              <a:rPr lang="uk-UA" dirty="0"/>
              <a:t> </a:t>
            </a:r>
            <a:r>
              <a:rPr lang="uk-UA" dirty="0" err="1"/>
              <a:t>Locali</a:t>
            </a:r>
            <a:endParaRPr lang="uk-UA" dirty="0"/>
          </a:p>
          <a:p>
            <a:pPr lvl="0"/>
            <a:r>
              <a:rPr lang="uk-UA" u="sng" dirty="0" err="1">
                <a:hlinkClick r:id="rId8"/>
              </a:rPr>
              <a:t>Circolare</a:t>
            </a:r>
            <a:r>
              <a:rPr lang="uk-UA" u="sng" dirty="0">
                <a:hlinkClick r:id="rId8"/>
              </a:rPr>
              <a:t> </a:t>
            </a:r>
            <a:r>
              <a:rPr lang="uk-UA" u="sng" dirty="0" err="1">
                <a:hlinkClick r:id="rId8"/>
              </a:rPr>
              <a:t>Ministero</a:t>
            </a:r>
            <a:r>
              <a:rPr lang="uk-UA" u="sng" dirty="0">
                <a:hlinkClick r:id="rId8"/>
              </a:rPr>
              <a:t> </a:t>
            </a:r>
            <a:r>
              <a:rPr lang="uk-UA" u="sng" dirty="0" err="1">
                <a:hlinkClick r:id="rId8"/>
              </a:rPr>
              <a:t>Salute</a:t>
            </a:r>
            <a:r>
              <a:rPr lang="uk-UA" u="sng" dirty="0">
                <a:hlinkClick r:id="rId8"/>
              </a:rPr>
              <a:t> 28 </a:t>
            </a:r>
            <a:r>
              <a:rPr lang="uk-UA" u="sng" dirty="0" err="1">
                <a:hlinkClick r:id="rId8"/>
              </a:rPr>
              <a:t>febbraio</a:t>
            </a:r>
            <a:r>
              <a:rPr lang="uk-UA" u="sng" dirty="0">
                <a:hlinkClick r:id="rId8"/>
              </a:rPr>
              <a:t> 2022</a:t>
            </a:r>
            <a:r>
              <a:rPr lang="uk-UA" dirty="0"/>
              <a:t> - </a:t>
            </a:r>
            <a:r>
              <a:rPr lang="uk-UA" dirty="0" err="1"/>
              <a:t>Misure</a:t>
            </a:r>
            <a:r>
              <a:rPr lang="uk-UA" dirty="0"/>
              <a:t> </a:t>
            </a:r>
            <a:r>
              <a:rPr lang="uk-UA" dirty="0" err="1"/>
              <a:t>eccezionali</a:t>
            </a:r>
            <a:r>
              <a:rPr lang="uk-UA" dirty="0"/>
              <a:t> </a:t>
            </a:r>
            <a:r>
              <a:rPr lang="uk-UA" dirty="0" err="1"/>
              <a:t>per</a:t>
            </a:r>
            <a:r>
              <a:rPr lang="uk-UA" dirty="0"/>
              <a:t> </a:t>
            </a:r>
            <a:r>
              <a:rPr lang="uk-UA" dirty="0" err="1"/>
              <a:t>l’ingresso</a:t>
            </a:r>
            <a:r>
              <a:rPr lang="uk-UA" dirty="0"/>
              <a:t> </a:t>
            </a:r>
            <a:r>
              <a:rPr lang="uk-UA" dirty="0" err="1"/>
              <a:t>nell'UE</a:t>
            </a:r>
            <a:r>
              <a:rPr lang="uk-UA" dirty="0"/>
              <a:t> di </a:t>
            </a:r>
            <a:r>
              <a:rPr lang="uk-UA" dirty="0" err="1"/>
              <a:t>animali</a:t>
            </a:r>
            <a:r>
              <a:rPr lang="uk-UA" dirty="0"/>
              <a:t> </a:t>
            </a:r>
            <a:r>
              <a:rPr lang="uk-UA" dirty="0" err="1"/>
              <a:t>domestici</a:t>
            </a:r>
            <a:r>
              <a:rPr lang="uk-UA" dirty="0"/>
              <a:t> </a:t>
            </a:r>
            <a:r>
              <a:rPr lang="uk-UA" dirty="0" err="1"/>
              <a:t>movimentati</a:t>
            </a:r>
            <a:r>
              <a:rPr lang="uk-UA" dirty="0"/>
              <a:t> </a:t>
            </a:r>
            <a:r>
              <a:rPr lang="uk-UA" dirty="0" err="1"/>
              <a:t>al</a:t>
            </a:r>
            <a:r>
              <a:rPr lang="uk-UA" dirty="0"/>
              <a:t> </a:t>
            </a:r>
            <a:r>
              <a:rPr lang="uk-UA" dirty="0" err="1"/>
              <a:t>seguito</a:t>
            </a:r>
            <a:r>
              <a:rPr lang="uk-UA" dirty="0"/>
              <a:t> di </a:t>
            </a:r>
            <a:r>
              <a:rPr lang="uk-UA" dirty="0" err="1"/>
              <a:t>rifugiati</a:t>
            </a:r>
            <a:r>
              <a:rPr lang="uk-UA" dirty="0"/>
              <a:t> </a:t>
            </a:r>
            <a:r>
              <a:rPr lang="uk-UA" dirty="0" err="1"/>
              <a:t>provenienti</a:t>
            </a:r>
            <a:r>
              <a:rPr lang="uk-UA" dirty="0"/>
              <a:t> </a:t>
            </a:r>
            <a:r>
              <a:rPr lang="uk-UA" dirty="0" err="1"/>
              <a:t>dall'Ucraina</a:t>
            </a:r>
            <a:r>
              <a:rPr lang="uk-UA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781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E3F7E-35E8-4781-970A-D6FE3058E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/>
              <a:t>Угорщина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C4570AA-AD68-4605-BC8A-F1BEE2101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2480" y="914400"/>
            <a:ext cx="7325360" cy="5770880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Угорщина повністю надає медичну допомогу тим, хто приїжджає з України, йдеться у заяві Державного секретаріату охорони здоров’я Міністерства людських ресурсів (EMMI).</a:t>
            </a:r>
          </a:p>
          <a:p>
            <a:r>
              <a:rPr lang="uk-UA" dirty="0"/>
              <a:t>Згідно з чинними актами Міністерства</a:t>
            </a:r>
            <a:r>
              <a:rPr lang="hu-HU" dirty="0"/>
              <a:t> </a:t>
            </a:r>
            <a:r>
              <a:rPr lang="uk-UA" dirty="0"/>
              <a:t> праці (Декрет-Закон № 16 від 1963 р. та Декрет 7/1964 (VIII. 30.), якщо громадянин України тимчасово перебуває в Угорщині, у разі гострої хвороби та невідкладної потреби медичне лікування (медикаментозне та спеціалізоване лікування). </a:t>
            </a:r>
          </a:p>
          <a:p>
            <a:r>
              <a:rPr lang="uk-UA" dirty="0"/>
              <a:t> В іншому випадку український громадянин може отримати лікування лише з відшкодуванням повної суми витрат.</a:t>
            </a:r>
          </a:p>
          <a:p>
            <a:r>
              <a:rPr lang="uk-UA" dirty="0"/>
              <a:t> Винятком з цього правила є працівники дипломатичних, консульських та комерційних представництв, делегати. У їхньому випадку пільги надаються компетентними органами </a:t>
            </a:r>
            <a:r>
              <a:rPr lang="uk-UA" dirty="0" err="1"/>
              <a:t>акредитуючої</a:t>
            </a:r>
            <a:r>
              <a:rPr lang="uk-UA" dirty="0"/>
              <a:t> держави (тобто України як </a:t>
            </a:r>
            <a:r>
              <a:rPr lang="uk-UA" dirty="0" err="1"/>
              <a:t>акредитуючої</a:t>
            </a:r>
            <a:r>
              <a:rPr lang="uk-UA" dirty="0"/>
              <a:t> держави). Ще один виняток становлять працівники компанії, які були відряджені на територію іншої держави для роботи, оскільки в цьому випадку пільги надаються компетентними органами держави, в якій зареєстровано підприємство.</a:t>
            </a:r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438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19BE4-66C7-4A9F-BB23-5FD3C87B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/>
              <a:t>Як українські громадяни, які прибули до Угорщини з України можуть отримати медичну допомогу?</a:t>
            </a:r>
            <a:br>
              <a:rPr lang="uk-UA" sz="2400" dirty="0"/>
            </a:br>
            <a:endParaRPr lang="uk-UA" sz="24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C7D0738-23C8-4F5B-A1AE-2B17A38C5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62560"/>
            <a:ext cx="6789073" cy="6441440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Якщо громадянин України тимчасово перебуває в Угорщині, у разі гострого захворювання та невідкладної потреби медичне лікування (медичне та спеціалізоване лікування, медикаментозне забезпечення, госпітальна та стаціонарна допомога, медична допомога, термінова заміна чи ремонт) в абсолютно необхідному обсязі від угорського органу медичного страхування на підставі вашого проїзного документа (наприклад, паспорта).</a:t>
            </a:r>
          </a:p>
          <a:p>
            <a:r>
              <a:rPr lang="uk-UA" dirty="0"/>
              <a:t>Чинним положенням також передбачено, що медичне лікування, крім зазначеного, може надаватися громадянину України, який тимчасово проживає на території Угорщини, лише за направленням Міністерства охорони здоров’я (у даному випадку </a:t>
            </a:r>
            <a:r>
              <a:rPr lang="en-US" dirty="0"/>
              <a:t>EMMI). </a:t>
            </a:r>
            <a:r>
              <a:rPr lang="uk-UA" dirty="0"/>
              <a:t>В іншому випадку український громадянин може отримати лікування лише з відшкодуванням повної суми витрат.</a:t>
            </a:r>
          </a:p>
          <a:p>
            <a:r>
              <a:rPr lang="uk-UA" dirty="0"/>
              <a:t>Це підтверджує така інформація від Управління Національної каси медичного страхування (</a:t>
            </a:r>
            <a:r>
              <a:rPr lang="en-US" dirty="0"/>
              <a:t>NEAK), </a:t>
            </a:r>
            <a:r>
              <a:rPr lang="uk-UA" dirty="0"/>
              <a:t>згідно з якою «громадяни України мають право на екстрену допомогу від медичного працівника, який уклав договір із соціальним страхуванням під час тимчасового перебування в Угорщині. Екстрену допомогу можна отримати, пред'явивши паспорт».</a:t>
            </a:r>
          </a:p>
          <a:p>
            <a:r>
              <a:rPr lang="uk-UA" dirty="0"/>
              <a:t>Тобто, громадянин України може отримати невідкладну допомогу у амбулаторно-стаціонарного закладу, який фінансує соціальну допомогу, за пред’явленням паспорта. </a:t>
            </a:r>
            <a:r>
              <a:rPr lang="en-US" dirty="0"/>
              <a:t>NEAK </a:t>
            </a:r>
            <a:r>
              <a:rPr lang="uk-UA" dirty="0"/>
              <a:t>наперед відшкодує витрати на послуги угорському постачальнику послуг, що фінансується державою, із зазначенням категорії відшкодування «3» на основі звіту про результати діяльності.</a:t>
            </a:r>
          </a:p>
          <a:p>
            <a:r>
              <a:rPr lang="uk-UA" dirty="0"/>
              <a:t>2 березня 2022 року Міністерство людських ресурсів Угорщини повідомило МТІ, що лікарні-члени повітових лікарень </a:t>
            </a:r>
            <a:r>
              <a:rPr lang="uk-UA" dirty="0" err="1"/>
              <a:t>Сабольч</a:t>
            </a:r>
            <a:r>
              <a:rPr lang="uk-UA" dirty="0"/>
              <a:t>-</a:t>
            </a:r>
            <a:r>
              <a:rPr lang="uk-UA" dirty="0" err="1"/>
              <a:t>Сатмар</a:t>
            </a:r>
            <a:r>
              <a:rPr lang="uk-UA" dirty="0"/>
              <a:t>-Берег (</a:t>
            </a:r>
            <a:r>
              <a:rPr lang="uk-UA" dirty="0" err="1"/>
              <a:t>Ніредьгаза</a:t>
            </a:r>
            <a:r>
              <a:rPr lang="uk-UA" dirty="0"/>
              <a:t>) та Університетської педагогічної лікарні забезпечуватимуть медичну та госпітальну допомогу українським біженцям, які прибувають до Угорщини. Крім того, медичне обслуговування біженців та тестування на </a:t>
            </a:r>
            <a:r>
              <a:rPr lang="uk-UA" dirty="0" err="1"/>
              <a:t>коронавірус</a:t>
            </a:r>
            <a:r>
              <a:rPr lang="uk-UA" dirty="0"/>
              <a:t> за потреби проводитимуться у пунктах реєстрації поблизу пунктів пропуску.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4012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894E9-0915-4CD8-BCD5-A27E5841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Турбота про біженців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F05B18-E0F1-46EE-82D4-6AA691FA9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11760"/>
            <a:ext cx="6575713" cy="635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З 8 березня 2022 року особи, які не є застрахованими в Угорщині, можуть безкоштовно отримувати допомогу у медичних закладів, які мають контракт із медичною страховою компанією:</a:t>
            </a:r>
          </a:p>
          <a:p>
            <a:r>
              <a:rPr lang="uk-UA" dirty="0"/>
              <a:t> громадянин України, який проживав в Україні до 24 лютого 2022 року,</a:t>
            </a:r>
          </a:p>
          <a:p>
            <a:r>
              <a:rPr lang="uk-UA" dirty="0"/>
              <a:t>особа без громадянства або неукраїнський громадянин третьої країни, якій надано міжнародний захист або еквівалентний національний захист в Україні до 24 лютого 2022 року, або</a:t>
            </a:r>
          </a:p>
          <a:p>
            <a:r>
              <a:rPr lang="uk-UA" dirty="0"/>
              <a:t>член сім'ї вищевказаної особи.</a:t>
            </a:r>
          </a:p>
          <a:p>
            <a:pPr marL="0" indent="0">
              <a:buNone/>
            </a:pPr>
            <a:r>
              <a:rPr lang="uk-UA" dirty="0"/>
              <a:t>Шукач притулку підтверджує свою особу та право на проживання за допомогою карти ID-1. </a:t>
            </a:r>
          </a:p>
        </p:txBody>
      </p:sp>
    </p:spTree>
    <p:extLst>
      <p:ext uri="{BB962C8B-B14F-4D97-AF65-F5344CB8AC3E}">
        <p14:creationId xmlns:p14="http://schemas.microsoft.com/office/powerpoint/2010/main" val="3227298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2CE78E-CF3F-4FFD-B371-DA0747357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2143760"/>
            <a:ext cx="3524011" cy="3769360"/>
          </a:xfrm>
        </p:spPr>
        <p:txBody>
          <a:bodyPr>
            <a:normAutofit fontScale="90000"/>
          </a:bodyPr>
          <a:lstStyle/>
          <a:p>
            <a:r>
              <a:rPr lang="uk-UA" sz="2700" dirty="0"/>
              <a:t>Пільги, які можуть надаватися безкоштовно в угорських державних медичних установах, тобто не в приватних постачальників:</a:t>
            </a:r>
            <a:br>
              <a:rPr lang="uk-UA" sz="2700" dirty="0"/>
            </a:br>
            <a:r>
              <a:rPr lang="uk-UA" sz="2700" b="1" dirty="0">
                <a:solidFill>
                  <a:srgbClr val="FF0000"/>
                </a:solidFill>
              </a:rPr>
              <a:t>1. Догляд лікаря загальної практики .</a:t>
            </a:r>
            <a:br>
              <a:rPr lang="uk-UA" sz="2800" b="1" dirty="0"/>
            </a:br>
            <a:br>
              <a:rPr lang="uk-UA" sz="2700" dirty="0"/>
            </a:br>
            <a:br>
              <a:rPr lang="uk-UA" sz="2700" dirty="0"/>
            </a:br>
            <a:endParaRPr lang="uk-UA" sz="27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DF194A6-D876-4DA5-B1DB-26308B897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920" y="264161"/>
            <a:ext cx="6644640" cy="6360160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Первинну медико-санітарну допомогу надає лікар загальної практики з обов’язками територіального догляду за місцем проживання та перебування, який у разі потреби може направити хворого до лікарні, яка надає територіальну допомогу. У разі надання невідкладної допомоги транспортування пацієнтів здійснюється із залученням Національної служби швидкої допомоги.</a:t>
            </a:r>
          </a:p>
          <a:p>
            <a:r>
              <a:rPr lang="uk-UA" dirty="0"/>
              <a:t>Громадяни України можуть пройти загальні медичні огляди та лікування, а в разі хронічних захворювань – лікування. </a:t>
            </a:r>
          </a:p>
          <a:p>
            <a:r>
              <a:rPr lang="uk-UA" dirty="0"/>
              <a:t>Особа, яка перебуває у приватному житлі, може отримувати медичну допомогу на дому у лікаря загальної практики.</a:t>
            </a:r>
          </a:p>
          <a:p>
            <a:r>
              <a:rPr lang="uk-UA" dirty="0"/>
              <a:t>інші медичні послуги в рамках базової медичної допомоги можуть використовуватися заявником для визнання в рамках обслуговування, наданого органом місцевого самоврядування за місцем проживання.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 </a:t>
            </a:r>
            <a:r>
              <a:rPr lang="uk-UA" b="1" dirty="0"/>
              <a:t>Під час догляду можуть надаватись такі переваги:</a:t>
            </a:r>
          </a:p>
          <a:p>
            <a:r>
              <a:rPr lang="uk-UA" dirty="0"/>
              <a:t> догляд за вагітними матерями;</a:t>
            </a:r>
          </a:p>
          <a:p>
            <a:r>
              <a:rPr lang="uk-UA" dirty="0"/>
              <a:t>посилення догляду за новонародженими, недоношеними немовлятами та немовлятами з низькою вагою при народженні;</a:t>
            </a:r>
          </a:p>
          <a:p>
            <a:r>
              <a:rPr lang="uk-UA" dirty="0"/>
              <a:t>догляд за немовлятами та дітьми, спостереження за їх психосоматичним розвитком;</a:t>
            </a:r>
          </a:p>
          <a:p>
            <a:r>
              <a:rPr lang="uk-UA" dirty="0"/>
              <a:t>проведення </a:t>
            </a:r>
            <a:r>
              <a:rPr lang="uk-UA" dirty="0" err="1"/>
              <a:t>скринінгових</a:t>
            </a:r>
            <a:r>
              <a:rPr lang="uk-UA" dirty="0"/>
              <a:t> тестів для медичних сестер;</a:t>
            </a:r>
          </a:p>
          <a:p>
            <a:r>
              <a:rPr lang="uk-UA" dirty="0"/>
              <a:t>організація щеплень;</a:t>
            </a:r>
          </a:p>
          <a:p>
            <a:r>
              <a:rPr lang="uk-UA" dirty="0"/>
              <a:t>надання знань, необхідних для здорового способу життя відповідно до розвитку дитини.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1055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F2B7AF-4E9A-42EC-9F8D-273BEC4DE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Щеплення.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D3B1F4E-CC03-4089-B802-29759F703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 Щеплення можна зробити у лікаря або педіатра.</a:t>
            </a:r>
          </a:p>
          <a:p>
            <a:r>
              <a:rPr lang="uk-UA" dirty="0"/>
              <a:t>Також можуть бути включені обов’язкові вікові щеплення, а також вакцинація проти </a:t>
            </a:r>
            <a:r>
              <a:rPr lang="uk-UA" dirty="0" err="1"/>
              <a:t>коронавірусу</a:t>
            </a:r>
            <a:r>
              <a:rPr lang="uk-UA" dirty="0"/>
              <a:t>, грипу та MMR (захист від кору, краснухи, паротиту).</a:t>
            </a:r>
          </a:p>
          <a:p>
            <a:r>
              <a:rPr lang="uk-UA" dirty="0"/>
              <a:t> Пацієнти забезпечуються необхідними медикаментами та медичними засобами за рецептами. Вони можуть бути ініційовані зацікавленими особами безкоштовно в невідкладних випадках, в інших випадках на суму, рівну премії, яку сплачують особи, які мають право на певні виплати соціального страхування.</a:t>
            </a:r>
          </a:p>
          <a:p>
            <a:r>
              <a:rPr lang="uk-UA" dirty="0"/>
              <a:t> У таких випадках аптеки можуть оплачувати рахунок-фактуру, виставлену органу з питань притулку, що містить назву та повну вартість ліків за допомогою керуючого Національною касою медичного страхування. </a:t>
            </a:r>
          </a:p>
          <a:p>
            <a:r>
              <a:rPr lang="uk-UA" dirty="0"/>
              <a:t> За наявності </a:t>
            </a:r>
            <a:r>
              <a:rPr lang="uk-UA" dirty="0" err="1"/>
              <a:t>мовного</a:t>
            </a:r>
            <a:r>
              <a:rPr lang="uk-UA" dirty="0"/>
              <a:t> бар’єру під час охорони здоров’я можна скористатися перекладачем за безкоштовним номером 1812.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9189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A046B5-CAE1-4FE2-9BF1-247565E4A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2. Особливий догляд.</a:t>
            </a:r>
            <a:br>
              <a:rPr lang="uk-UA" b="1" dirty="0"/>
            </a:br>
            <a:r>
              <a:rPr lang="uk-UA" b="1" dirty="0"/>
              <a:t>Громадяни України можуть отримати: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57D23D4-A951-4010-8701-1FE923B5C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240" y="203200"/>
            <a:ext cx="7284720" cy="6532880"/>
          </a:xfrm>
        </p:spPr>
        <p:txBody>
          <a:bodyPr>
            <a:normAutofit/>
          </a:bodyPr>
          <a:lstStyle/>
          <a:p>
            <a:r>
              <a:rPr lang="uk-UA" dirty="0"/>
              <a:t> медичну допомогу в амбулаторії для невідкладного огляду, надання ліків і пов’язок, її можна отримати у постачальника медичних послуг з територіальним зобов’язанням щодо надання медичної допомоги;</a:t>
            </a:r>
          </a:p>
          <a:p>
            <a:r>
              <a:rPr lang="uk-UA" dirty="0"/>
              <a:t>у стаціонарі чи поліклініці для надання невідкладної допомоги, а також для лікування, яке </a:t>
            </a:r>
            <a:r>
              <a:rPr lang="uk-UA" dirty="0" err="1"/>
              <a:t>призначе</a:t>
            </a:r>
            <a:r>
              <a:rPr lang="uk-UA" dirty="0"/>
              <a:t> лікарем, у тому числі хірургічних </a:t>
            </a:r>
            <a:r>
              <a:rPr lang="uk-UA" dirty="0" err="1"/>
              <a:t>втручань</a:t>
            </a:r>
            <a:r>
              <a:rPr lang="uk-UA" dirty="0"/>
              <a:t> та використовуваних у ньому медичних матеріалів і протезів, медикаментів, перев’язувальних матеріалів та їжі, необхідних для лікування. Цю медичну допомогу також можна використовувати в медичних закладах, які мають територіальні зобов’язання щодо надання медичної допомоги.</a:t>
            </a:r>
          </a:p>
          <a:p>
            <a:r>
              <a:rPr lang="uk-UA" dirty="0"/>
              <a:t>догляд спеціаліста-онколога, обстеження та лікування в контексті іншого догляду за хронічними хворими, а також лікарський засіб для догляду спеціаліста-онколога та іншого догляду, підтримки або знеболювання хронічного хворого.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286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9D073-E95C-4A5E-A294-E8AD645EF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1" y="2204720"/>
            <a:ext cx="3503690" cy="2601647"/>
          </a:xfrm>
        </p:spPr>
        <p:txBody>
          <a:bodyPr>
            <a:noAutofit/>
          </a:bodyPr>
          <a:lstStyle/>
          <a:p>
            <a:r>
              <a:rPr lang="uk-UA" sz="2800" dirty="0"/>
              <a:t>Після лікування спеціалістом до одужання або стабілізації стану можуть надаватись такі пільги громадяни України, які можуть отримувати:</a:t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65B3388-DC47-438E-96CE-6F662D2E5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7440" y="172720"/>
            <a:ext cx="6908799" cy="6502400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 необхідне обстеження та лікування;</a:t>
            </a:r>
          </a:p>
          <a:p>
            <a:r>
              <a:rPr lang="uk-UA" dirty="0"/>
              <a:t>незамінний лікарський засіб та препарат, необхідний для введення пацієнту;</a:t>
            </a:r>
          </a:p>
          <a:p>
            <a:r>
              <a:rPr lang="uk-UA" dirty="0"/>
              <a:t>інші медичні засоби, призначені лікарем;</a:t>
            </a:r>
          </a:p>
          <a:p>
            <a:r>
              <a:rPr lang="uk-UA" dirty="0"/>
              <a:t>невідкладна стоматологічна допомога та лікування зубів, якщо воно використовується як лікування з найнижчої категорії відшкодування;</a:t>
            </a:r>
          </a:p>
          <a:p>
            <a:r>
              <a:rPr lang="uk-UA" dirty="0"/>
              <a:t>догляд за вагітністю та пологами та, за необхідності, втручання, пов’язані з абортами;</a:t>
            </a:r>
          </a:p>
          <a:p>
            <a:r>
              <a:rPr lang="uk-UA" dirty="0"/>
              <a:t>у разі необхідності, транспортування пацієнта, якщо транспортування пацієнта не може бути організовано інакше;</a:t>
            </a:r>
          </a:p>
          <a:p>
            <a:r>
              <a:rPr lang="uk-UA" dirty="0"/>
              <a:t>вікова вакцинація.</a:t>
            </a:r>
          </a:p>
          <a:p>
            <a:pPr marL="0" indent="0">
              <a:buNone/>
            </a:pPr>
            <a:r>
              <a:rPr lang="uk-UA" dirty="0"/>
              <a:t>Такі пільги відображаються в категорії відшкодування «D».</a:t>
            </a:r>
          </a:p>
          <a:p>
            <a:pPr marL="0" indent="0">
              <a:buNone/>
            </a:pPr>
            <a:r>
              <a:rPr lang="uk-UA" dirty="0"/>
              <a:t>Медичні послуги, що надаються після вищезазначеного лікування, є безкоштовними, якщо вони проводяться на підставі направлення лікаря загальної практики, що надає допомогу, або перенаправлення до спеціаліста в амбулаторних або стаціонарних умовах.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6287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E48603-0E43-4C82-BDEF-24B582890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FF0000"/>
                </a:solidFill>
              </a:rPr>
              <a:t>3. Замовлення ліків.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EBB222-BE7D-4E93-9DBC-4F77FAA00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01600"/>
            <a:ext cx="7437120" cy="6573520"/>
          </a:xfrm>
        </p:spPr>
        <p:txBody>
          <a:bodyPr>
            <a:normAutofit fontScale="70000" lnSpcReduction="20000"/>
          </a:bodyPr>
          <a:lstStyle/>
          <a:p>
            <a:r>
              <a:rPr lang="uk-UA" sz="2000" dirty="0"/>
              <a:t>Рецепт для біженця може виписуватися лікарем, який має штамп з рецептом органу з питань притулку. На рецепті лікар повинен написати персональні дані пацієнта, посвідчення особи, видане Національним управлінням у справах іноземців, та номер посвідки на проживання в гуманітарних цілях. Біженець з України отримує ліки, бандаж тощо.</a:t>
            </a:r>
          </a:p>
          <a:p>
            <a:r>
              <a:rPr lang="uk-UA" sz="2000" b="1" dirty="0"/>
              <a:t> У випадку з електронним рецептом існує чотири способи ідентифікувати пацієнта через відсутність </a:t>
            </a:r>
            <a:r>
              <a:rPr lang="uk-UA" sz="2000" b="1" dirty="0" err="1"/>
              <a:t>Taj</a:t>
            </a:r>
            <a:r>
              <a:rPr lang="uk-UA" sz="2000" b="1" dirty="0"/>
              <a:t> (номер медичного страхування в Угорщині).</a:t>
            </a:r>
          </a:p>
          <a:p>
            <a:pPr marL="0" indent="0">
              <a:buNone/>
            </a:pPr>
            <a:r>
              <a:rPr lang="uk-UA" sz="2000" dirty="0"/>
              <a:t>1) номер паспорта, за яким ліки можна замовити з нормативною субсидією на 30 днів, після чого необхідно сплатити повну вартість;</a:t>
            </a:r>
          </a:p>
          <a:p>
            <a:pPr marL="0" indent="0">
              <a:buNone/>
            </a:pPr>
            <a:r>
              <a:rPr lang="uk-UA" sz="2000" dirty="0"/>
              <a:t>2) номер приймальної картки шукача притулку, на підставі якого можна замовити ліки;</a:t>
            </a:r>
          </a:p>
          <a:p>
            <a:pPr marL="0" indent="0">
              <a:buNone/>
            </a:pPr>
            <a:r>
              <a:rPr lang="uk-UA" sz="2000" dirty="0"/>
              <a:t>3) Європейська карта медичного страхування, за якою можна замовити будь-які препарати;</a:t>
            </a:r>
          </a:p>
          <a:p>
            <a:pPr marL="0" indent="0">
              <a:buNone/>
            </a:pPr>
            <a:r>
              <a:rPr lang="uk-UA" sz="2000" dirty="0"/>
              <a:t>4) використовується також номер реєстраційної картки, виданої при в’їзді біженця в Угорщину, за якою ліки можна замовити з нормативним супроводом протягом 30 днів з моменту в’їзду, після чого необхідно сплатити повну вартість.</a:t>
            </a:r>
          </a:p>
          <a:p>
            <a:pPr marL="0" indent="0">
              <a:buNone/>
            </a:pPr>
            <a:r>
              <a:rPr lang="uk-UA" sz="2000" dirty="0"/>
              <a:t>У випадку пацієнта, який не володіє угорською мовою, рекомендується видати рецептурний сертифікат у зв’язку з ідентифікацією рецепта відповідно до інструкцій EMMI. </a:t>
            </a:r>
            <a:r>
              <a:rPr lang="uk-UA" sz="2000" dirty="0" err="1"/>
              <a:t>Угорномовного</a:t>
            </a:r>
            <a:r>
              <a:rPr lang="uk-UA" sz="2000" dirty="0"/>
              <a:t> пацієнта слід повідомити про дані, за допомогою яких він був ідентифікований, та документ, який необхідно пред’явити, коли продукт запускається.</a:t>
            </a:r>
          </a:p>
          <a:p>
            <a:pPr marL="0" indent="0">
              <a:buNone/>
            </a:pPr>
            <a:r>
              <a:rPr lang="uk-UA" sz="2000" dirty="0"/>
              <a:t>Аптека повинна виставити рахунок-фактуру Національному генеральному управлінню імміграції як клієнту. Рахунок-фактура містить назву, кількість та ціну ліків. Рецепт та рахунок-фактуру необхідно надіслати керівнику Національної каси медичного страхування, який буде розраховуватись у Національному управлінні імміграції та надіслати суму постачальнику послуг.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51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5FE557-8077-4824-BA03-2C209F802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7200" b="1" dirty="0"/>
              <a:t>ІТАЛІЯ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49791C9-881A-4D31-A1D0-AF3B7351E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8240" y="304800"/>
            <a:ext cx="6603999" cy="6207760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Українські біженці, які рятуються від війни – як</a:t>
            </a:r>
            <a:r>
              <a:rPr lang="en-US" dirty="0"/>
              <a:t> </a:t>
            </a:r>
            <a:r>
              <a:rPr lang="uk-UA" dirty="0"/>
              <a:t>і ті, хто перебуває в центрах прийому префектур чи муніципалітетів, так і ті, хто в'їжджає в Італію самостійно - можуть отримати доступ до всіх амбулаторних та медичних послуг у разі хвороби і нещасних випадків відповідно до програм профілактичної медицини Служби охорони здоров’я</a:t>
            </a:r>
            <a:r>
              <a:rPr lang="en-US" dirty="0"/>
              <a:t> </a:t>
            </a:r>
            <a:r>
              <a:rPr lang="uk-UA" dirty="0"/>
              <a:t>Італії.</a:t>
            </a:r>
          </a:p>
          <a:p>
            <a:r>
              <a:rPr lang="ru-RU" dirty="0"/>
              <a:t>Дане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регулюється</a:t>
            </a:r>
            <a:r>
              <a:rPr lang="ru-RU" dirty="0"/>
              <a:t> </a:t>
            </a:r>
            <a:r>
              <a:rPr lang="ru-RU" dirty="0" err="1"/>
              <a:t>законодавчим</a:t>
            </a:r>
            <a:r>
              <a:rPr lang="ru-RU" dirty="0"/>
              <a:t> указом </a:t>
            </a:r>
            <a:r>
              <a:rPr lang="ru-RU" dirty="0" err="1"/>
              <a:t>від</a:t>
            </a:r>
            <a:r>
              <a:rPr lang="ru-RU" dirty="0"/>
              <a:t> 18 </a:t>
            </a:r>
            <a:r>
              <a:rPr lang="ru-RU" dirty="0" err="1"/>
              <a:t>серпня</a:t>
            </a:r>
            <a:r>
              <a:rPr lang="ru-RU" dirty="0"/>
              <a:t> 2015 р. №142. </a:t>
            </a:r>
            <a:r>
              <a:rPr lang="ru-RU" dirty="0" err="1"/>
              <a:t>Імплементація</a:t>
            </a:r>
            <a:r>
              <a:rPr lang="ru-RU" dirty="0"/>
              <a:t> </a:t>
            </a:r>
            <a:r>
              <a:rPr lang="ru-RU" dirty="0" err="1"/>
              <a:t>Директиви</a:t>
            </a:r>
            <a:r>
              <a:rPr lang="ru-RU" dirty="0"/>
              <a:t> 2013/33/ЄС,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встановлює</a:t>
            </a:r>
            <a:r>
              <a:rPr lang="ru-RU" dirty="0"/>
              <a:t> правила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заявників</a:t>
            </a:r>
            <a:r>
              <a:rPr lang="ru-RU" dirty="0"/>
              <a:t> на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Директиви</a:t>
            </a:r>
            <a:r>
              <a:rPr lang="ru-RU" dirty="0"/>
              <a:t> 2013/32/ЄС,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спільні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 з метою </a:t>
            </a:r>
            <a:r>
              <a:rPr lang="ru-RU" dirty="0" err="1"/>
              <a:t>визнання</a:t>
            </a:r>
            <a:r>
              <a:rPr lang="ru-RU" dirty="0"/>
              <a:t> та </a:t>
            </a:r>
            <a:r>
              <a:rPr lang="ru-RU" dirty="0" err="1"/>
              <a:t>скасування</a:t>
            </a:r>
            <a:r>
              <a:rPr lang="ru-RU" dirty="0"/>
              <a:t> статусу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. Право на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іноземці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є членами ЄС, та особи без </a:t>
            </a:r>
            <a:r>
              <a:rPr lang="ru-RU" dirty="0" err="1"/>
              <a:t>громадянства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просять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статусу </a:t>
            </a:r>
            <a:r>
              <a:rPr lang="ru-RU" dirty="0" err="1"/>
              <a:t>біженця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) на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(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кордони</a:t>
            </a:r>
            <a:r>
              <a:rPr lang="ru-RU" dirty="0"/>
              <a:t> та </a:t>
            </a:r>
            <a:r>
              <a:rPr lang="ru-RU" dirty="0" err="1"/>
              <a:t>транзитні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члени </a:t>
            </a:r>
            <a:r>
              <a:rPr lang="ru-RU" dirty="0" err="1"/>
              <a:t>сімей</a:t>
            </a:r>
            <a:r>
              <a:rPr lang="ru-RU" dirty="0"/>
              <a:t>, </a:t>
            </a:r>
            <a:r>
              <a:rPr lang="ru-RU" dirty="0" err="1"/>
              <a:t>зазначені</a:t>
            </a:r>
            <a:r>
              <a:rPr lang="ru-RU" dirty="0"/>
              <a:t> у </a:t>
            </a:r>
            <a:r>
              <a:rPr lang="ru-RU" dirty="0" err="1"/>
              <a:t>заяві</a:t>
            </a:r>
            <a:r>
              <a:rPr lang="ru-RU" dirty="0"/>
              <a:t> про </a:t>
            </a:r>
            <a:r>
              <a:rPr lang="ru-RU" dirty="0" err="1"/>
              <a:t>захист</a:t>
            </a:r>
            <a:r>
              <a:rPr lang="ru-RU" dirty="0"/>
              <a:t>. Заходи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з моменту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звернутися</a:t>
            </a:r>
            <a:r>
              <a:rPr lang="ru-RU" dirty="0"/>
              <a:t> за </a:t>
            </a:r>
            <a:r>
              <a:rPr lang="ru-RU" dirty="0" err="1"/>
              <a:t>міжнародним</a:t>
            </a:r>
            <a:r>
              <a:rPr lang="ru-RU" dirty="0"/>
              <a:t> </a:t>
            </a:r>
            <a:r>
              <a:rPr lang="ru-RU" dirty="0" err="1"/>
              <a:t>захистом</a:t>
            </a:r>
            <a:r>
              <a:rPr lang="ru-RU" dirty="0"/>
              <a:t> (а не з моменту </a:t>
            </a:r>
            <a:r>
              <a:rPr lang="ru-RU" dirty="0" err="1"/>
              <a:t>подання</a:t>
            </a:r>
            <a:r>
              <a:rPr lang="ru-RU" dirty="0"/>
              <a:t> заяви, як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5 </a:t>
            </a:r>
            <a:r>
              <a:rPr lang="ru-RU" dirty="0" err="1"/>
              <a:t>Законодавчого</a:t>
            </a:r>
            <a:r>
              <a:rPr lang="ru-RU" dirty="0"/>
              <a:t> указу № 140 </a:t>
            </a:r>
            <a:r>
              <a:rPr lang="ru-RU" dirty="0" err="1"/>
              <a:t>від</a:t>
            </a:r>
            <a:r>
              <a:rPr lang="ru-RU" dirty="0"/>
              <a:t> 2005 року),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державу-член, </a:t>
            </a:r>
            <a:r>
              <a:rPr lang="ru-RU" dirty="0" err="1"/>
              <a:t>відповідальну</a:t>
            </a:r>
            <a:r>
              <a:rPr lang="ru-RU" dirty="0"/>
              <a:t> за </a:t>
            </a:r>
            <a:r>
              <a:rPr lang="ru-RU" dirty="0" err="1"/>
              <a:t>розгляд</a:t>
            </a:r>
            <a:r>
              <a:rPr lang="ru-RU" dirty="0"/>
              <a:t> заявки </a:t>
            </a:r>
            <a:r>
              <a:rPr lang="ru-RU" dirty="0" err="1"/>
              <a:t>відповідно</a:t>
            </a:r>
            <a:r>
              <a:rPr lang="ru-RU" dirty="0"/>
              <a:t> до т. </a:t>
            </a:r>
            <a:r>
              <a:rPr lang="ru-RU" dirty="0" err="1"/>
              <a:t>зв</a:t>
            </a:r>
            <a:r>
              <a:rPr lang="ru-RU" dirty="0"/>
              <a:t> Постанови </a:t>
            </a:r>
            <a:r>
              <a:rPr lang="ru-RU" dirty="0" err="1"/>
              <a:t>Дублін</a:t>
            </a:r>
            <a:r>
              <a:rPr lang="ru-RU" dirty="0"/>
              <a:t> III (</a:t>
            </a:r>
            <a:r>
              <a:rPr lang="ru-RU" dirty="0" err="1"/>
              <a:t>стаття</a:t>
            </a:r>
            <a:r>
              <a:rPr lang="ru-RU" dirty="0"/>
              <a:t> 1).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199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EE8D3-6725-4D16-B9ED-CB2EEC991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STP-foreigner</a:t>
            </a:r>
            <a:endParaRPr lang="uk-UA" sz="48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45F4E56-3F16-4C7B-9E61-19897882C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87680"/>
            <a:ext cx="6606193" cy="5933440"/>
          </a:xfrm>
        </p:spPr>
        <p:txBody>
          <a:bodyPr>
            <a:normAutofit lnSpcReduction="10000"/>
          </a:bodyPr>
          <a:lstStyle/>
          <a:p>
            <a:r>
              <a:rPr lang="uk-UA" sz="2400" dirty="0"/>
              <a:t>Щоб отримати доступ до медичної допомоги Національної служби охорони здоров’я Італії після прибуття в Італію, у особи повинен бути тимчасово присутній код </a:t>
            </a:r>
            <a:r>
              <a:rPr lang="en-US" sz="2400" dirty="0"/>
              <a:t>STP - Foreigner </a:t>
            </a:r>
            <a:r>
              <a:rPr lang="uk-UA" sz="2400" dirty="0"/>
              <a:t>(тимчасово присутній іноземець), який діє 6 місяців та дозволяє скористатися перевагами невідкладної та необхідної медичної допомоги, як-от доступ до відділення невідкладної допомоги, вакцинації, призначення клінічних оглядів, візитів до спеціалістів та ліків. Код </a:t>
            </a:r>
            <a:r>
              <a:rPr lang="en-US" sz="2400" dirty="0"/>
              <a:t>STP </a:t>
            </a:r>
            <a:r>
              <a:rPr lang="uk-UA" sz="2400" dirty="0"/>
              <a:t>видається державними закладами охорони здоров’я із зазначенням персональних даних</a:t>
            </a:r>
            <a:r>
              <a:rPr lang="en-US" sz="2400" dirty="0"/>
              <a:t> </a:t>
            </a:r>
            <a:r>
              <a:rPr lang="uk-UA" sz="2400" dirty="0"/>
              <a:t>особи.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046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C64269-5734-4738-A6C2-01C04C1F4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0" y="2349925"/>
            <a:ext cx="3658399" cy="264879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за запитом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дозволу</a:t>
            </a:r>
            <a:r>
              <a:rPr lang="ru-RU" dirty="0"/>
              <a:t> на </a:t>
            </a:r>
            <a:r>
              <a:rPr lang="ru-RU" dirty="0" err="1"/>
              <a:t>тимчасову</a:t>
            </a:r>
            <a:r>
              <a:rPr lang="ru-RU" dirty="0"/>
              <a:t> </a:t>
            </a:r>
            <a:r>
              <a:rPr lang="ru-RU" dirty="0" err="1"/>
              <a:t>охорону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5D149D3-C83E-44C9-8E22-732800937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640" y="223520"/>
            <a:ext cx="6868159" cy="648208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Запит на </a:t>
            </a:r>
            <a:r>
              <a:rPr lang="ru-RU" dirty="0" err="1"/>
              <a:t>дозвіл</a:t>
            </a:r>
            <a:r>
              <a:rPr lang="ru-RU" dirty="0"/>
              <a:t> на </a:t>
            </a:r>
            <a:r>
              <a:rPr lang="ru-RU" dirty="0" err="1"/>
              <a:t>проживання</a:t>
            </a:r>
            <a:r>
              <a:rPr lang="ru-RU" dirty="0"/>
              <a:t> для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гарантує</a:t>
            </a:r>
            <a:r>
              <a:rPr lang="ru-RU" dirty="0"/>
              <a:t> </a:t>
            </a:r>
            <a:r>
              <a:rPr lang="ru-RU" dirty="0" err="1"/>
              <a:t>медичне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на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з </a:t>
            </a:r>
            <a:r>
              <a:rPr lang="ru-RU" dirty="0" err="1"/>
              <a:t>рівним</a:t>
            </a:r>
            <a:r>
              <a:rPr lang="ru-RU" dirty="0"/>
              <a:t> </a:t>
            </a:r>
            <a:r>
              <a:rPr lang="ru-RU" dirty="0" err="1"/>
              <a:t>ставленням</a:t>
            </a:r>
            <a:r>
              <a:rPr lang="ru-RU" dirty="0"/>
              <a:t> до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Італії</a:t>
            </a:r>
            <a:r>
              <a:rPr lang="ru-RU" dirty="0"/>
              <a:t> шляхом </a:t>
            </a:r>
            <a:r>
              <a:rPr lang="ru-RU" dirty="0" err="1"/>
              <a:t>реєстрації</a:t>
            </a:r>
            <a:r>
              <a:rPr lang="ru-RU" dirty="0"/>
              <a:t> в </a:t>
            </a:r>
            <a:r>
              <a:rPr lang="ru-RU" dirty="0" err="1"/>
              <a:t>місцевих</a:t>
            </a:r>
            <a:r>
              <a:rPr lang="ru-RU" dirty="0"/>
              <a:t> органах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«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» ми </a:t>
            </a:r>
            <a:r>
              <a:rPr lang="ru-RU" dirty="0" err="1"/>
              <a:t>маємо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адресу, </a:t>
            </a:r>
            <a:r>
              <a:rPr lang="ru-RU" dirty="0" err="1"/>
              <a:t>зазначену</a:t>
            </a:r>
            <a:r>
              <a:rPr lang="ru-RU" dirty="0"/>
              <a:t> у </a:t>
            </a:r>
            <a:r>
              <a:rPr lang="ru-RU" dirty="0" err="1"/>
              <a:t>запиті</a:t>
            </a:r>
            <a:r>
              <a:rPr lang="ru-RU" dirty="0"/>
              <a:t> на </a:t>
            </a:r>
            <a:r>
              <a:rPr lang="ru-RU" dirty="0" err="1"/>
              <a:t>дозвіл</a:t>
            </a:r>
            <a:r>
              <a:rPr lang="ru-RU" dirty="0"/>
              <a:t>.</a:t>
            </a:r>
            <a:endParaRPr lang="uk-UA" dirty="0"/>
          </a:p>
          <a:p>
            <a:r>
              <a:rPr lang="ru-RU" dirty="0" err="1"/>
              <a:t>Заява</a:t>
            </a:r>
            <a:r>
              <a:rPr lang="ru-RU" dirty="0"/>
              <a:t> на вид на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призначити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практики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педіатра</a:t>
            </a:r>
            <a:r>
              <a:rPr lang="ru-RU" dirty="0"/>
              <a:t> за </a:t>
            </a:r>
            <a:r>
              <a:rPr lang="ru-RU" dirty="0" err="1"/>
              <a:t>вільним</a:t>
            </a:r>
            <a:r>
              <a:rPr lang="ru-RU" dirty="0"/>
              <a:t> </a:t>
            </a:r>
            <a:r>
              <a:rPr lang="ru-RU" dirty="0" err="1"/>
              <a:t>вибором</a:t>
            </a:r>
            <a:r>
              <a:rPr lang="ru-RU" dirty="0"/>
              <a:t>. </a:t>
            </a:r>
            <a:r>
              <a:rPr lang="ru-RU" dirty="0" err="1"/>
              <a:t>Реєстрація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проводиться в </a:t>
            </a:r>
            <a:r>
              <a:rPr lang="ru-RU" dirty="0" err="1"/>
              <a:t>кабінеті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касі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«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та </a:t>
            </a:r>
            <a:r>
              <a:rPr lang="ru-RU" dirty="0" err="1"/>
              <a:t>відкликання</a:t>
            </a:r>
            <a:r>
              <a:rPr lang="ru-RU" dirty="0"/>
              <a:t>». У </a:t>
            </a:r>
            <a:r>
              <a:rPr lang="ru-RU" dirty="0" err="1"/>
              <a:t>цьому</a:t>
            </a:r>
            <a:r>
              <a:rPr lang="ru-RU" dirty="0"/>
              <a:t> ж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буде обрати </a:t>
            </a:r>
            <a:r>
              <a:rPr lang="ru-RU" dirty="0" err="1"/>
              <a:t>сімейного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педіатра</a:t>
            </a:r>
            <a:r>
              <a:rPr lang="ru-RU" dirty="0"/>
              <a:t> для </a:t>
            </a:r>
            <a:r>
              <a:rPr lang="ru-RU" dirty="0" err="1"/>
              <a:t>неповнолітніх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/>
              <a:t>Буде видано </a:t>
            </a:r>
            <a:r>
              <a:rPr lang="ru-RU" b="1" dirty="0" err="1"/>
              <a:t>паперовий</a:t>
            </a:r>
            <a:r>
              <a:rPr lang="ru-RU" b="1" dirty="0"/>
              <a:t> документ, на </a:t>
            </a:r>
            <a:r>
              <a:rPr lang="ru-RU" b="1" dirty="0" err="1"/>
              <a:t>якому</a:t>
            </a:r>
            <a:r>
              <a:rPr lang="ru-RU" b="1" dirty="0"/>
              <a:t> </a:t>
            </a:r>
            <a:r>
              <a:rPr lang="ru-RU" b="1" dirty="0" err="1"/>
              <a:t>вказано</a:t>
            </a:r>
            <a:r>
              <a:rPr lang="ru-RU" b="1" dirty="0"/>
              <a:t>:</a:t>
            </a:r>
            <a:endParaRPr lang="uk-UA" b="1" dirty="0"/>
          </a:p>
          <a:p>
            <a:r>
              <a:rPr lang="ru-RU" dirty="0"/>
              <a:t> </a:t>
            </a:r>
            <a:r>
              <a:rPr lang="ru-RU" dirty="0" err="1"/>
              <a:t>ідентифікаційний</a:t>
            </a:r>
            <a:r>
              <a:rPr lang="ru-RU" dirty="0"/>
              <a:t> код</a:t>
            </a:r>
            <a:endParaRPr lang="uk-UA" dirty="0"/>
          </a:p>
          <a:p>
            <a:r>
              <a:rPr lang="ru-RU" dirty="0" err="1"/>
              <a:t>Ім'я</a:t>
            </a:r>
            <a:endParaRPr lang="uk-UA" dirty="0"/>
          </a:p>
          <a:p>
            <a:r>
              <a:rPr lang="ru-RU" dirty="0" err="1"/>
              <a:t>прізвище</a:t>
            </a:r>
            <a:r>
              <a:rPr lang="ru-RU" dirty="0"/>
              <a:t> </a:t>
            </a:r>
            <a:r>
              <a:rPr lang="ru-RU" dirty="0" err="1"/>
              <a:t>обраного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педіатра</a:t>
            </a:r>
            <a:r>
              <a:rPr lang="ru-RU" dirty="0"/>
              <a:t>.</a:t>
            </a:r>
            <a:endParaRPr lang="uk-UA" dirty="0"/>
          </a:p>
          <a:p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обраний</a:t>
            </a:r>
            <a:r>
              <a:rPr lang="ru-RU" dirty="0"/>
              <a:t> </a:t>
            </a:r>
            <a:r>
              <a:rPr lang="ru-RU" dirty="0" err="1"/>
              <a:t>сімейний</a:t>
            </a:r>
            <a:r>
              <a:rPr lang="ru-RU" dirty="0"/>
              <a:t> </a:t>
            </a:r>
            <a:r>
              <a:rPr lang="ru-RU" dirty="0" err="1"/>
              <a:t>лікар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педіатр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амбулаторію</a:t>
            </a:r>
            <a:r>
              <a:rPr lang="ru-RU" dirty="0"/>
              <a:t> і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гарантувати</a:t>
            </a:r>
            <a:r>
              <a:rPr lang="ru-RU" dirty="0"/>
              <a:t> </a:t>
            </a:r>
            <a:r>
              <a:rPr lang="ru-RU" dirty="0" err="1"/>
              <a:t>безкоштовне</a:t>
            </a:r>
            <a:r>
              <a:rPr lang="ru-RU" dirty="0"/>
              <a:t> </a:t>
            </a:r>
            <a:r>
              <a:rPr lang="ru-RU" dirty="0" err="1"/>
              <a:t>відвідування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 у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години</a:t>
            </a:r>
            <a:r>
              <a:rPr lang="ru-RU" dirty="0"/>
              <a:t> та </a:t>
            </a:r>
            <a:r>
              <a:rPr lang="ru-RU" dirty="0" err="1"/>
              <a:t>дні</a:t>
            </a:r>
            <a:r>
              <a:rPr lang="ru-RU" dirty="0"/>
              <a:t>. Ви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звернутися</a:t>
            </a:r>
            <a:r>
              <a:rPr lang="ru-RU" dirty="0"/>
              <a:t> до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та </a:t>
            </a:r>
            <a:r>
              <a:rPr lang="ru-RU" dirty="0" err="1"/>
              <a:t>педіатра</a:t>
            </a:r>
            <a:r>
              <a:rPr lang="ru-RU" dirty="0"/>
              <a:t> за будь-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спеціалістом</a:t>
            </a:r>
            <a:r>
              <a:rPr lang="ru-RU" dirty="0"/>
              <a:t> та </a:t>
            </a:r>
            <a:r>
              <a:rPr lang="ru-RU" dirty="0" err="1"/>
              <a:t>фармацевтичним</a:t>
            </a:r>
            <a:r>
              <a:rPr lang="ru-RU" dirty="0"/>
              <a:t> рецептом. </a:t>
            </a:r>
            <a:r>
              <a:rPr lang="ru-RU" dirty="0" err="1"/>
              <a:t>Ліки</a:t>
            </a:r>
            <a:r>
              <a:rPr lang="ru-RU" dirty="0"/>
              <a:t>, </a:t>
            </a:r>
            <a:r>
              <a:rPr lang="ru-RU" dirty="0" err="1"/>
              <a:t>призначені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, </a:t>
            </a:r>
            <a:r>
              <a:rPr lang="ru-RU" dirty="0" err="1"/>
              <a:t>постачаються</a:t>
            </a:r>
            <a:r>
              <a:rPr lang="ru-RU" dirty="0"/>
              <a:t> з аптек.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235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45EAE3-C8CD-4EC9-A157-428CE6FAB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1229360"/>
            <a:ext cx="3676411" cy="4358640"/>
          </a:xfrm>
        </p:spPr>
        <p:txBody>
          <a:bodyPr>
            <a:noAutofit/>
          </a:bodyPr>
          <a:lstStyle/>
          <a:p>
            <a:r>
              <a:rPr lang="uk-UA" sz="2400" b="1" dirty="0"/>
              <a:t>Громадянин України, відповідно до муніципалітету, в якому він знаходиться, може звернутися до точки доступу у відповідному районі охорони здоров’я, для: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1B8D09A-8BFC-4ECB-B187-A1EE3B79A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6480" y="274320"/>
            <a:ext cx="7030720" cy="639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/>
              <a:t>- видачі коду </a:t>
            </a:r>
            <a:r>
              <a:rPr lang="en-US" dirty="0"/>
              <a:t>STP (</a:t>
            </a:r>
            <a:r>
              <a:rPr lang="uk-UA" dirty="0"/>
              <a:t>іноземець тимчасово присутній), чинного на всій території Італії для тимчасового медичного обслуговування та, у випадку неповнолітніх, призначення педіатра за вільним вибором або лікаря загальної практики;</a:t>
            </a:r>
          </a:p>
          <a:p>
            <a:r>
              <a:rPr lang="uk-UA" dirty="0"/>
              <a:t>- провести скринінг мазка (антигенний або молекулярний) на інфекцію </a:t>
            </a:r>
            <a:r>
              <a:rPr lang="en-US" dirty="0" err="1"/>
              <a:t>Covid</a:t>
            </a:r>
            <a:r>
              <a:rPr lang="en-US" dirty="0"/>
              <a:t> </a:t>
            </a:r>
            <a:r>
              <a:rPr lang="uk-UA" dirty="0"/>
              <a:t>незалежно від </a:t>
            </a:r>
            <a:r>
              <a:rPr lang="uk-UA" dirty="0" err="1"/>
              <a:t>вакцинаційного</a:t>
            </a:r>
            <a:r>
              <a:rPr lang="uk-UA" dirty="0"/>
              <a:t> статусу. </a:t>
            </a:r>
          </a:p>
          <a:p>
            <a:pPr marL="0" indent="0">
              <a:buNone/>
            </a:pPr>
            <a:r>
              <a:rPr lang="uk-UA" i="1" dirty="0"/>
              <a:t>Увага! Українські біженці, які не мають </a:t>
            </a:r>
            <a:r>
              <a:rPr lang="ru-RU" i="1" dirty="0" err="1"/>
              <a:t>дійсної</a:t>
            </a:r>
            <a:r>
              <a:rPr lang="ru-RU" i="1" dirty="0"/>
              <a:t> </a:t>
            </a:r>
            <a:r>
              <a:rPr lang="ru-RU" i="1" dirty="0" err="1"/>
              <a:t>зеленої</a:t>
            </a:r>
            <a:r>
              <a:rPr lang="ru-RU" i="1" dirty="0"/>
              <a:t> </a:t>
            </a:r>
            <a:r>
              <a:rPr lang="ru-RU" i="1" dirty="0" err="1"/>
              <a:t>сертифікації</a:t>
            </a:r>
            <a:r>
              <a:rPr lang="ru-RU" i="1" dirty="0"/>
              <a:t> </a:t>
            </a:r>
            <a:r>
              <a:rPr lang="en-US" i="1" dirty="0" err="1"/>
              <a:t>Covid</a:t>
            </a:r>
            <a:r>
              <a:rPr lang="ru-RU" i="1" dirty="0"/>
              <a:t>-19 (</a:t>
            </a:r>
            <a:r>
              <a:rPr lang="en-US" i="1" dirty="0"/>
              <a:t>green pass</a:t>
            </a:r>
            <a:r>
              <a:rPr lang="ru-RU" i="1" dirty="0"/>
              <a:t>), </a:t>
            </a:r>
            <a:r>
              <a:rPr lang="ru-RU" i="1" dirty="0" err="1"/>
              <a:t>повинні</a:t>
            </a:r>
            <a:r>
              <a:rPr lang="ru-RU" i="1" dirty="0"/>
              <a:t> пройти </a:t>
            </a:r>
            <a:r>
              <a:rPr lang="ru-RU" i="1" dirty="0" err="1"/>
              <a:t>молекулярний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швидкий</a:t>
            </a:r>
            <a:r>
              <a:rPr lang="ru-RU" i="1" dirty="0"/>
              <a:t> тест на </a:t>
            </a:r>
            <a:r>
              <a:rPr lang="en-US" i="1" dirty="0"/>
              <a:t>SARS</a:t>
            </a:r>
            <a:r>
              <a:rPr lang="ru-RU" i="1" dirty="0"/>
              <a:t>-</a:t>
            </a:r>
            <a:r>
              <a:rPr lang="en-US" i="1" dirty="0" err="1"/>
              <a:t>CoV</a:t>
            </a:r>
            <a:r>
              <a:rPr lang="ru-RU" i="1" dirty="0"/>
              <a:t>-2 </a:t>
            </a:r>
            <a:r>
              <a:rPr lang="ru-RU" i="1" dirty="0" err="1"/>
              <a:t>протягом</a:t>
            </a:r>
            <a:r>
              <a:rPr lang="ru-RU" i="1" dirty="0"/>
              <a:t> 48 годин </a:t>
            </a:r>
            <a:r>
              <a:rPr lang="ru-RU" i="1" dirty="0" err="1"/>
              <a:t>після</a:t>
            </a:r>
            <a:r>
              <a:rPr lang="ru-RU" i="1" dirty="0"/>
              <a:t> </a:t>
            </a:r>
            <a:r>
              <a:rPr lang="ru-RU" i="1" dirty="0" err="1"/>
              <a:t>в’їзду</a:t>
            </a:r>
            <a:r>
              <a:rPr lang="ru-RU" i="1" dirty="0"/>
              <a:t> на </a:t>
            </a:r>
            <a:r>
              <a:rPr lang="ru-RU" i="1" dirty="0" err="1"/>
              <a:t>територію</a:t>
            </a:r>
            <a:r>
              <a:rPr lang="ru-RU" i="1" dirty="0"/>
              <a:t> </a:t>
            </a:r>
            <a:r>
              <a:rPr lang="ru-RU" i="1" dirty="0" err="1"/>
              <a:t>Італії</a:t>
            </a:r>
            <a:r>
              <a:rPr lang="ru-RU" i="1" dirty="0"/>
              <a:t>. </a:t>
            </a:r>
            <a:r>
              <a:rPr lang="ru-RU" i="1" dirty="0" err="1"/>
              <a:t>Після</a:t>
            </a:r>
            <a:r>
              <a:rPr lang="ru-RU" i="1" dirty="0"/>
              <a:t> тампона </a:t>
            </a:r>
            <a:r>
              <a:rPr lang="ru-RU" i="1" dirty="0" err="1"/>
              <a:t>потрібно</a:t>
            </a:r>
            <a:r>
              <a:rPr lang="ru-RU" i="1" dirty="0"/>
              <a:t> </a:t>
            </a:r>
            <a:r>
              <a:rPr lang="ru-RU" i="1" dirty="0" err="1"/>
              <a:t>стежити</a:t>
            </a:r>
            <a:r>
              <a:rPr lang="ru-RU" i="1" dirty="0"/>
              <a:t> за </a:t>
            </a:r>
            <a:r>
              <a:rPr lang="ru-RU" i="1" dirty="0" err="1"/>
              <a:t>своїм</a:t>
            </a:r>
            <a:r>
              <a:rPr lang="ru-RU" i="1" dirty="0"/>
              <a:t> </a:t>
            </a:r>
            <a:r>
              <a:rPr lang="ru-RU" i="1" dirty="0" err="1"/>
              <a:t>здоров’ям</a:t>
            </a:r>
            <a:r>
              <a:rPr lang="ru-RU" i="1" dirty="0"/>
              <a:t> </a:t>
            </a:r>
            <a:r>
              <a:rPr lang="ru-RU" i="1" dirty="0" err="1"/>
              <a:t>протягом</a:t>
            </a:r>
            <a:r>
              <a:rPr lang="ru-RU" i="1" dirty="0"/>
              <a:t> </a:t>
            </a:r>
            <a:r>
              <a:rPr lang="ru-RU" i="1" dirty="0" err="1"/>
              <a:t>п’яти</a:t>
            </a:r>
            <a:r>
              <a:rPr lang="ru-RU" i="1" dirty="0"/>
              <a:t> </a:t>
            </a:r>
            <a:r>
              <a:rPr lang="ru-RU" i="1" dirty="0" err="1"/>
              <a:t>днів</a:t>
            </a:r>
            <a:r>
              <a:rPr lang="ru-RU" i="1" dirty="0"/>
              <a:t> і </a:t>
            </a:r>
            <a:r>
              <a:rPr lang="ru-RU" i="1" dirty="0" err="1"/>
              <a:t>надягати</a:t>
            </a:r>
            <a:r>
              <a:rPr lang="ru-RU" i="1" dirty="0"/>
              <a:t> маску типу </a:t>
            </a:r>
            <a:r>
              <a:rPr lang="en-US" i="1" dirty="0"/>
              <a:t>FFP</a:t>
            </a:r>
            <a:r>
              <a:rPr lang="ru-RU" i="1" dirty="0"/>
              <a:t>2.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/>
              <a:t>Використання</a:t>
            </a:r>
            <a:r>
              <a:rPr lang="ru-RU" dirty="0"/>
              <a:t> маски </a:t>
            </a:r>
            <a:r>
              <a:rPr lang="en-US" dirty="0"/>
              <a:t>FFP</a:t>
            </a:r>
            <a:r>
              <a:rPr lang="ru-RU" dirty="0"/>
              <a:t>2 є </a:t>
            </a:r>
            <a:r>
              <a:rPr lang="ru-RU" dirty="0" err="1"/>
              <a:t>обов’язковим</a:t>
            </a:r>
            <a:r>
              <a:rPr lang="ru-RU" dirty="0"/>
              <a:t> у </a:t>
            </a:r>
            <a:r>
              <a:rPr lang="ru-RU" dirty="0" err="1"/>
              <a:t>громадському</a:t>
            </a:r>
            <a:r>
              <a:rPr lang="ru-RU" dirty="0"/>
              <a:t> </a:t>
            </a:r>
            <a:r>
              <a:rPr lang="ru-RU" dirty="0" err="1"/>
              <a:t>транспорті</a:t>
            </a:r>
            <a:r>
              <a:rPr lang="ru-RU" dirty="0"/>
              <a:t>.</a:t>
            </a:r>
            <a:endParaRPr lang="uk-UA" dirty="0"/>
          </a:p>
          <a:p>
            <a:r>
              <a:rPr lang="uk-UA" i="1" dirty="0"/>
              <a:t>Тим, у кого позитивний результат тесту, та пов’язаним з ними контактам надається допомога та керується відповідно до чинних протоколів. </a:t>
            </a:r>
            <a:r>
              <a:rPr lang="ru-RU" dirty="0" err="1"/>
              <a:t>Принаймні</a:t>
            </a:r>
            <a:r>
              <a:rPr lang="ru-RU" dirty="0"/>
              <a:t> десять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ізоляції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позитивного мазка,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останні</a:t>
            </a:r>
            <a:r>
              <a:rPr lang="ru-RU" dirty="0"/>
              <a:t> три без </a:t>
            </a:r>
            <a:r>
              <a:rPr lang="ru-RU" dirty="0" err="1"/>
              <a:t>симптомів</a:t>
            </a:r>
            <a:r>
              <a:rPr lang="ru-RU" dirty="0"/>
              <a:t> (за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смаку та нюху). 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ізоляції</a:t>
            </a:r>
            <a:r>
              <a:rPr lang="ru-RU" dirty="0"/>
              <a:t> </a:t>
            </a:r>
            <a:r>
              <a:rPr lang="ru-RU" dirty="0" err="1"/>
              <a:t>скорочені</a:t>
            </a:r>
            <a:r>
              <a:rPr lang="ru-RU" dirty="0"/>
              <a:t> до семи для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бустерну</a:t>
            </a:r>
            <a:r>
              <a:rPr lang="ru-RU" dirty="0"/>
              <a:t> дозу, для тих, </a:t>
            </a:r>
            <a:r>
              <a:rPr lang="ru-RU" dirty="0" err="1"/>
              <a:t>хто</a:t>
            </a:r>
            <a:r>
              <a:rPr lang="ru-RU" dirty="0"/>
              <a:t> завершив цикл </a:t>
            </a:r>
            <a:r>
              <a:rPr lang="ru-RU" dirty="0" err="1"/>
              <a:t>вакцинації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120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одужав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Covid-19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за 120 </a:t>
            </a:r>
            <a:r>
              <a:rPr lang="ru-RU" dirty="0" err="1"/>
              <a:t>днів</a:t>
            </a:r>
            <a:r>
              <a:rPr lang="ru-RU" dirty="0"/>
              <a:t>. </a:t>
            </a:r>
            <a:r>
              <a:rPr lang="ru-RU" dirty="0" err="1"/>
              <a:t>Вийти</a:t>
            </a:r>
            <a:r>
              <a:rPr lang="ru-RU" dirty="0"/>
              <a:t> з </a:t>
            </a:r>
            <a:r>
              <a:rPr lang="ru-RU" dirty="0" err="1"/>
              <a:t>ізоляції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негативного тесту. </a:t>
            </a:r>
            <a:r>
              <a:rPr lang="ru-RU" dirty="0" err="1"/>
              <a:t>Якщо</a:t>
            </a:r>
            <a:r>
              <a:rPr lang="ru-RU" dirty="0"/>
              <a:t> особа </a:t>
            </a:r>
            <a:r>
              <a:rPr lang="ru-RU" dirty="0" err="1"/>
              <a:t>продовжує</a:t>
            </a:r>
            <a:r>
              <a:rPr lang="ru-RU" dirty="0"/>
              <a:t> </a:t>
            </a:r>
            <a:r>
              <a:rPr lang="ru-RU" dirty="0" err="1"/>
              <a:t>давати</a:t>
            </a:r>
            <a:r>
              <a:rPr lang="ru-RU" dirty="0"/>
              <a:t> </a:t>
            </a:r>
            <a:r>
              <a:rPr lang="ru-RU" dirty="0" err="1"/>
              <a:t>позитивний</a:t>
            </a:r>
            <a:r>
              <a:rPr lang="ru-RU" dirty="0"/>
              <a:t> результат молекулярного </a:t>
            </a:r>
            <a:r>
              <a:rPr lang="ru-RU" dirty="0" err="1"/>
              <a:t>або</a:t>
            </a:r>
            <a:r>
              <a:rPr lang="ru-RU" dirty="0"/>
              <a:t> антигенного тесту і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симптомів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щонайменше</a:t>
            </a:r>
            <a:r>
              <a:rPr lang="ru-RU" dirty="0"/>
              <a:t> 7 </a:t>
            </a:r>
            <a:r>
              <a:rPr lang="ru-RU" dirty="0" err="1"/>
              <a:t>днів</a:t>
            </a:r>
            <a:r>
              <a:rPr lang="ru-RU" dirty="0"/>
              <a:t> (за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смаку </a:t>
            </a:r>
            <a:r>
              <a:rPr lang="ru-RU" dirty="0" err="1"/>
              <a:t>чи</a:t>
            </a:r>
            <a:r>
              <a:rPr lang="ru-RU" dirty="0"/>
              <a:t> нюху),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припинити</a:t>
            </a:r>
            <a:r>
              <a:rPr lang="ru-RU" dirty="0"/>
              <a:t> </a:t>
            </a:r>
            <a:r>
              <a:rPr lang="ru-RU" dirty="0" err="1"/>
              <a:t>ізоляцію</a:t>
            </a:r>
            <a:r>
              <a:rPr lang="ru-RU" dirty="0"/>
              <a:t> через 21 день.</a:t>
            </a:r>
            <a:endParaRPr lang="uk-UA" dirty="0"/>
          </a:p>
          <a:p>
            <a:r>
              <a:rPr lang="uk-UA" dirty="0"/>
              <a:t>- перевірити статус вакцинації та провести будь-яку вакцинацію проти </a:t>
            </a:r>
            <a:r>
              <a:rPr lang="en-US" dirty="0" err="1"/>
              <a:t>Covid</a:t>
            </a:r>
            <a:r>
              <a:rPr lang="en-US" dirty="0"/>
              <a:t>, </a:t>
            </a:r>
            <a:r>
              <a:rPr lang="uk-UA" dirty="0"/>
              <a:t>також з метою видачі зеленої сертифікації </a:t>
            </a:r>
            <a:r>
              <a:rPr lang="en-US" dirty="0"/>
              <a:t>Covid-19 (Green Pass).</a:t>
            </a:r>
          </a:p>
          <a:p>
            <a:r>
              <a:rPr lang="uk-UA" dirty="0"/>
              <a:t>При необхідності оператори, присутні в окремих точках доступу, зможуть активувати послугу лінгвістичного посередництва (перекладача) для людей, які не володіють італійською мовою або яких не супроводжує особа, яка володіє італійською.</a:t>
            </a:r>
          </a:p>
          <a:p>
            <a:r>
              <a:rPr lang="uk-UA" dirty="0"/>
              <a:t>Для кожної точки доступу доступний окремий номер телефону, до якого громадяни України або їхні господарі можуть звернутися за додатковою інформацією. </a:t>
            </a:r>
          </a:p>
        </p:txBody>
      </p:sp>
    </p:spTree>
    <p:extLst>
      <p:ext uri="{BB962C8B-B14F-4D97-AF65-F5344CB8AC3E}">
        <p14:creationId xmlns:p14="http://schemas.microsoft.com/office/powerpoint/2010/main" val="197125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43D47-6950-470C-8EDB-CDE142970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АНТИКОВІД ВАКЦИНАЦІЯ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AC73DD8-84D3-471A-952C-980A00C4B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0480" y="284480"/>
            <a:ext cx="6756399" cy="6370320"/>
          </a:xfrm>
        </p:spPr>
        <p:txBody>
          <a:bodyPr>
            <a:normAutofit/>
          </a:bodyPr>
          <a:lstStyle/>
          <a:p>
            <a:r>
              <a:rPr lang="uk-UA" sz="2400" dirty="0"/>
              <a:t>Громадяни України віком від 12 років можуть безкоштовно пройти вакцинацію як для початку циклу вакцинації, так і для його завершення, навіть із третьою дозою. У центри вакцинації </a:t>
            </a:r>
            <a:r>
              <a:rPr lang="uk-UA" sz="2400" dirty="0" err="1"/>
              <a:t>Ausl</a:t>
            </a:r>
            <a:r>
              <a:rPr lang="uk-UA" sz="2400" dirty="0"/>
              <a:t> можна звернутися без запису. Необхідно з’явитися у визначені місця, де проводиться вакцинація з карткою STP, документом, що посвідчує особу, інформованою згодою та заповненою та підписаною анамнестичною формою.</a:t>
            </a:r>
          </a:p>
          <a:p>
            <a:r>
              <a:rPr lang="uk-UA" sz="2400" dirty="0"/>
              <a:t>Діти віком від 5 до 11 років можуть пройти початковий курс або закінчити його. </a:t>
            </a:r>
          </a:p>
        </p:txBody>
      </p:sp>
    </p:spTree>
    <p:extLst>
      <p:ext uri="{BB962C8B-B14F-4D97-AF65-F5344CB8AC3E}">
        <p14:creationId xmlns:p14="http://schemas.microsoft.com/office/powerpoint/2010/main" val="2486002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B2DC5-F89B-4B8E-8ABB-519A66919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Звільнення від оплати медичних послуг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DA50A7-0060-40C4-B61B-4D00BAA14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0800" y="101600"/>
            <a:ext cx="6624320" cy="6431280"/>
          </a:xfrm>
        </p:spPr>
        <p:txBody>
          <a:bodyPr>
            <a:normAutofit/>
          </a:bodyPr>
          <a:lstStyle/>
          <a:p>
            <a:r>
              <a:rPr lang="uk-UA" dirty="0"/>
              <a:t>Незабезпечені особи (бідні) - із </a:t>
            </a:r>
            <a:r>
              <a:rPr lang="uk-UA" dirty="0" err="1"/>
              <a:t>самозадекларуванням</a:t>
            </a:r>
            <a:r>
              <a:rPr lang="uk-UA" dirty="0"/>
              <a:t> свого незаможного стану (додається </a:t>
            </a:r>
            <a:r>
              <a:rPr lang="uk-UA" dirty="0" err="1"/>
              <a:t>самодекларація</a:t>
            </a:r>
            <a:r>
              <a:rPr lang="uk-UA" dirty="0"/>
              <a:t> про незаможність італійською мовою та </a:t>
            </a:r>
            <a:r>
              <a:rPr lang="uk-UA" dirty="0" err="1"/>
              <a:t>самодекларація</a:t>
            </a:r>
            <a:r>
              <a:rPr lang="uk-UA" dirty="0"/>
              <a:t> українською) - мають безкоштовний доступ до медичних послуг. </a:t>
            </a:r>
          </a:p>
          <a:p>
            <a:pPr marL="0" indent="0">
              <a:buNone/>
            </a:pPr>
            <a:r>
              <a:rPr lang="uk-UA" dirty="0"/>
              <a:t>Зокрема:</a:t>
            </a:r>
          </a:p>
          <a:p>
            <a:r>
              <a:rPr lang="uk-UA" dirty="0"/>
              <a:t>Від оплати звільняються особи з кодом STP з декларацією про бідність і віком від 0 до 6 років та старше 65 років.</a:t>
            </a:r>
          </a:p>
          <a:p>
            <a:r>
              <a:rPr lang="uk-UA" dirty="0"/>
              <a:t>Особи з кодом STP з декларацією про бідність і які належать до вікової групи від 6 до 64 років звільняються від оплати, якщо вони мають звільнення від патології, рідкісних захворювань, вагітності, ранньої діагностики та скринінгу, профілактики, до та після госпіталізації, а також за послуги, що надаються в травмпункті на рівних з громадянином Італії.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737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D8DD8F-6F1C-467F-A118-EF5064775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err="1"/>
              <a:t>Захист</a:t>
            </a:r>
            <a:r>
              <a:rPr lang="ru-RU" sz="4800" b="1" dirty="0"/>
              <a:t> материнства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FECAE83-019C-464B-8DAD-7572960F7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18160"/>
            <a:ext cx="6616353" cy="5533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Усі</a:t>
            </a:r>
            <a:r>
              <a:rPr lang="ru-RU" b="1" dirty="0"/>
              <a:t> </a:t>
            </a:r>
            <a:r>
              <a:rPr lang="ru-RU" b="1" dirty="0" err="1"/>
              <a:t>жінки</a:t>
            </a:r>
            <a:r>
              <a:rPr lang="ru-RU" b="1" dirty="0"/>
              <a:t> в </a:t>
            </a:r>
            <a:r>
              <a:rPr lang="ru-RU" b="1" dirty="0" err="1"/>
              <a:t>Італії</a:t>
            </a:r>
            <a:r>
              <a:rPr lang="ru-RU" b="1" dirty="0"/>
              <a:t> </a:t>
            </a:r>
            <a:r>
              <a:rPr lang="ru-RU" b="1" dirty="0" err="1"/>
              <a:t>мають</a:t>
            </a:r>
            <a:r>
              <a:rPr lang="ru-RU" b="1" dirty="0"/>
              <a:t> право на </a:t>
            </a:r>
            <a:r>
              <a:rPr lang="ru-RU" b="1" dirty="0" err="1"/>
              <a:t>захист</a:t>
            </a:r>
            <a:r>
              <a:rPr lang="ru-RU" b="1" dirty="0"/>
              <a:t> материнства. </a:t>
            </a:r>
          </a:p>
          <a:p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ви</a:t>
            </a:r>
            <a:r>
              <a:rPr lang="ru-RU" b="1" dirty="0"/>
              <a:t> </a:t>
            </a:r>
            <a:r>
              <a:rPr lang="ru-RU" b="1" dirty="0" err="1"/>
              <a:t>вагітні</a:t>
            </a:r>
            <a:r>
              <a:rPr lang="ru-RU" b="1" dirty="0"/>
              <a:t>, вам </a:t>
            </a:r>
            <a:r>
              <a:rPr lang="ru-RU" b="1" dirty="0" err="1"/>
              <a:t>слід</a:t>
            </a:r>
            <a:r>
              <a:rPr lang="ru-RU" b="1" dirty="0"/>
              <a:t> </a:t>
            </a:r>
            <a:r>
              <a:rPr lang="ru-RU" b="1" dirty="0" err="1"/>
              <a:t>звернутися</a:t>
            </a:r>
            <a:r>
              <a:rPr lang="ru-RU" b="1" dirty="0"/>
              <a:t> до </a:t>
            </a:r>
            <a:r>
              <a:rPr lang="ru-RU" b="1" dirty="0" err="1"/>
              <a:t>свого</a:t>
            </a:r>
            <a:r>
              <a:rPr lang="ru-RU" b="1" dirty="0"/>
              <a:t> </a:t>
            </a:r>
            <a:r>
              <a:rPr lang="ru-RU" b="1" dirty="0" err="1"/>
              <a:t>сімейного</a:t>
            </a:r>
            <a:r>
              <a:rPr lang="ru-RU" b="1" dirty="0"/>
              <a:t> </a:t>
            </a:r>
            <a:r>
              <a:rPr lang="ru-RU" b="1" dirty="0" err="1"/>
              <a:t>лікаря</a:t>
            </a:r>
            <a:r>
              <a:rPr lang="ru-RU" b="1" dirty="0"/>
              <a:t> </a:t>
            </a:r>
            <a:r>
              <a:rPr lang="ru-RU" b="1" dirty="0" err="1"/>
              <a:t>щодо</a:t>
            </a:r>
            <a:r>
              <a:rPr lang="ru-RU" b="1" dirty="0"/>
              <a:t>:</a:t>
            </a:r>
            <a:endParaRPr lang="uk-UA" b="1" dirty="0"/>
          </a:p>
          <a:p>
            <a:pPr>
              <a:buFontTx/>
              <a:buChar char="-"/>
            </a:pP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вагітності</a:t>
            </a:r>
            <a:r>
              <a:rPr lang="ru-RU" dirty="0"/>
              <a:t>: </a:t>
            </a:r>
            <a:r>
              <a:rPr lang="ru-RU" dirty="0" err="1"/>
              <a:t>відвідування</a:t>
            </a:r>
            <a:r>
              <a:rPr lang="ru-RU" dirty="0"/>
              <a:t> акушера, УЗД, </a:t>
            </a:r>
            <a:r>
              <a:rPr lang="ru-RU" dirty="0" err="1"/>
              <a:t>перевірки</a:t>
            </a:r>
            <a:r>
              <a:rPr lang="ru-RU" dirty="0"/>
              <a:t> та </a:t>
            </a:r>
            <a:r>
              <a:rPr lang="ru-RU" dirty="0" err="1"/>
              <a:t>інструментальні</a:t>
            </a:r>
            <a:r>
              <a:rPr lang="ru-RU" dirty="0"/>
              <a:t> </a:t>
            </a:r>
            <a:r>
              <a:rPr lang="ru-RU" dirty="0" err="1"/>
              <a:t>обстеження</a:t>
            </a:r>
            <a:r>
              <a:rPr lang="ru-RU" dirty="0"/>
              <a:t>;</a:t>
            </a:r>
            <a:endParaRPr lang="uk-UA" dirty="0"/>
          </a:p>
          <a:p>
            <a:pPr>
              <a:buFontTx/>
              <a:buChar char="-"/>
            </a:pPr>
            <a:r>
              <a:rPr lang="uk-UA" dirty="0"/>
              <a:t>Медичної </a:t>
            </a:r>
            <a:r>
              <a:rPr lang="ru-RU" dirty="0" err="1"/>
              <a:t>допомоги</a:t>
            </a:r>
            <a:r>
              <a:rPr lang="ru-RU" dirty="0"/>
              <a:t> при пологах: </a:t>
            </a:r>
            <a:r>
              <a:rPr lang="ru-RU" dirty="0" err="1"/>
              <a:t>допомога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пологів</a:t>
            </a:r>
            <a:r>
              <a:rPr lang="ru-RU" dirty="0"/>
              <a:t>;</a:t>
            </a:r>
          </a:p>
          <a:p>
            <a:pPr>
              <a:buFontTx/>
              <a:buChar char="-"/>
            </a:pP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пологів</a:t>
            </a:r>
            <a:r>
              <a:rPr lang="ru-RU" dirty="0"/>
              <a:t>: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післяпологові</a:t>
            </a:r>
            <a:r>
              <a:rPr lang="ru-RU" dirty="0"/>
              <a:t> </a:t>
            </a:r>
            <a:r>
              <a:rPr lang="ru-RU" dirty="0" err="1"/>
              <a:t>візити</a:t>
            </a:r>
            <a:r>
              <a:rPr lang="ru-RU" dirty="0"/>
              <a:t>.</a:t>
            </a:r>
            <a:endParaRPr lang="uk-UA" dirty="0"/>
          </a:p>
          <a:p>
            <a:r>
              <a:rPr lang="ru-RU" dirty="0"/>
              <a:t>Для </a:t>
            </a:r>
            <a:r>
              <a:rPr lang="ru-RU" dirty="0" err="1"/>
              <a:t>госпіталізації</a:t>
            </a:r>
            <a:r>
              <a:rPr lang="ru-RU" dirty="0"/>
              <a:t> в </a:t>
            </a:r>
            <a:r>
              <a:rPr lang="ru-RU" dirty="0" err="1"/>
              <a:t>лікарню</a:t>
            </a:r>
            <a:r>
              <a:rPr lang="ru-RU" dirty="0"/>
              <a:t> </a:t>
            </a:r>
            <a:r>
              <a:rPr lang="ru-RU" dirty="0" err="1"/>
              <a:t>необхідний</a:t>
            </a:r>
            <a:r>
              <a:rPr lang="ru-RU" dirty="0"/>
              <a:t> </a:t>
            </a:r>
            <a:r>
              <a:rPr lang="ru-RU" dirty="0" err="1"/>
              <a:t>письмовий</a:t>
            </a:r>
            <a:r>
              <a:rPr lang="ru-RU" dirty="0"/>
              <a:t> запит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сімейного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, але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надзвичайної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госпіталізації</a:t>
            </a:r>
            <a:r>
              <a:rPr lang="ru-RU" dirty="0"/>
              <a:t> </a:t>
            </a:r>
            <a:r>
              <a:rPr lang="ru-RU" dirty="0" err="1"/>
              <a:t>організовує</a:t>
            </a:r>
            <a:r>
              <a:rPr lang="ru-RU" dirty="0"/>
              <a:t> </a:t>
            </a:r>
            <a:r>
              <a:rPr lang="ru-RU" dirty="0" err="1"/>
              <a:t>лікар</a:t>
            </a:r>
            <a:r>
              <a:rPr lang="ru-RU" dirty="0"/>
              <a:t> </a:t>
            </a:r>
            <a:r>
              <a:rPr lang="ru-RU" dirty="0" err="1"/>
              <a:t>невідкладної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звернутися</a:t>
            </a:r>
            <a:r>
              <a:rPr lang="ru-RU" dirty="0"/>
              <a:t> при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невідкладній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240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7D6552-42DF-4223-A2C4-1DBECF28B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err="1"/>
              <a:t>Інші</a:t>
            </a:r>
            <a:r>
              <a:rPr lang="ru-RU" sz="4400" b="1" dirty="0"/>
              <a:t> </a:t>
            </a:r>
            <a:r>
              <a:rPr lang="ru-RU" sz="4400" b="1" dirty="0" err="1"/>
              <a:t>щеплення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565FFFA-69BD-4585-9CCE-BB31E7F91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8240" y="375920"/>
            <a:ext cx="6675120" cy="6177280"/>
          </a:xfrm>
        </p:spPr>
        <p:txBody>
          <a:bodyPr>
            <a:noAutofit/>
          </a:bodyPr>
          <a:lstStyle/>
          <a:p>
            <a:r>
              <a:rPr lang="ru-RU" sz="2000" dirty="0"/>
              <a:t>Особа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отримати</a:t>
            </a:r>
            <a:r>
              <a:rPr lang="ru-RU" sz="2000" dirty="0"/>
              <a:t> </a:t>
            </a:r>
            <a:r>
              <a:rPr lang="ru-RU" sz="2000" dirty="0" err="1"/>
              <a:t>щеплення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дифтерії</a:t>
            </a:r>
            <a:r>
              <a:rPr lang="ru-RU" sz="2000" dirty="0"/>
              <a:t>, </a:t>
            </a:r>
            <a:r>
              <a:rPr lang="ru-RU" sz="2000" dirty="0" err="1"/>
              <a:t>правця</a:t>
            </a:r>
            <a:r>
              <a:rPr lang="ru-RU" sz="2000" dirty="0"/>
              <a:t>, коклюшу, </a:t>
            </a:r>
            <a:r>
              <a:rPr lang="ru-RU" sz="2000" dirty="0" err="1"/>
              <a:t>поліомієліту</a:t>
            </a:r>
            <a:r>
              <a:rPr lang="ru-RU" sz="2000" dirty="0"/>
              <a:t>, </a:t>
            </a:r>
            <a:r>
              <a:rPr lang="ru-RU" sz="2000" dirty="0" err="1"/>
              <a:t>кору</a:t>
            </a:r>
            <a:r>
              <a:rPr lang="ru-RU" sz="2000" dirty="0"/>
              <a:t>, паротиту, краснухи та, за </a:t>
            </a:r>
            <a:r>
              <a:rPr lang="ru-RU" sz="2000" dirty="0" err="1"/>
              <a:t>даними</a:t>
            </a:r>
            <a:r>
              <a:rPr lang="ru-RU" sz="2000" dirty="0"/>
              <a:t> </a:t>
            </a:r>
            <a:r>
              <a:rPr lang="ru-RU" sz="2000" dirty="0" err="1"/>
              <a:t>органів</a:t>
            </a:r>
            <a:r>
              <a:rPr lang="ru-RU" sz="2000" dirty="0"/>
              <a:t> </a:t>
            </a:r>
            <a:r>
              <a:rPr lang="ru-RU" sz="2000" dirty="0" err="1"/>
              <a:t>охорони</a:t>
            </a:r>
            <a:r>
              <a:rPr lang="ru-RU" sz="2000" dirty="0"/>
              <a:t> </a:t>
            </a:r>
            <a:r>
              <a:rPr lang="ru-RU" sz="2000" dirty="0" err="1"/>
              <a:t>здоров’я</a:t>
            </a:r>
            <a:r>
              <a:rPr lang="ru-RU" sz="2000" dirty="0"/>
              <a:t>,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щеплень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будуть</a:t>
            </a:r>
            <a:r>
              <a:rPr lang="ru-RU" sz="2000" dirty="0"/>
              <a:t> </a:t>
            </a:r>
            <a:r>
              <a:rPr lang="ru-RU" sz="2000" dirty="0" err="1"/>
              <a:t>запропоновані</a:t>
            </a:r>
            <a:r>
              <a:rPr lang="ru-RU" sz="2000" dirty="0"/>
              <a:t> </a:t>
            </a:r>
            <a:r>
              <a:rPr lang="ru-RU" sz="2000" dirty="0" err="1"/>
              <a:t>особі</a:t>
            </a:r>
            <a:r>
              <a:rPr lang="ru-RU" sz="2000" dirty="0"/>
              <a:t> та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дітям</a:t>
            </a:r>
            <a:r>
              <a:rPr lang="ru-RU" sz="2000" dirty="0"/>
              <a:t> </a:t>
            </a:r>
            <a:r>
              <a:rPr lang="ru-RU" sz="2000" dirty="0" err="1"/>
              <a:t>безкоштовно</a:t>
            </a:r>
            <a:r>
              <a:rPr lang="ru-RU" sz="2000" dirty="0"/>
              <a:t>.</a:t>
            </a:r>
          </a:p>
          <a:p>
            <a:r>
              <a:rPr lang="uk-UA" sz="2000" dirty="0"/>
              <a:t>Особа </a:t>
            </a:r>
            <a:r>
              <a:rPr lang="ru-RU" sz="2000" dirty="0" err="1"/>
              <a:t>може</a:t>
            </a:r>
            <a:r>
              <a:rPr lang="ru-RU" sz="2000" dirty="0"/>
              <a:t> пройти </a:t>
            </a:r>
            <a:r>
              <a:rPr lang="ru-RU" sz="2000" dirty="0" err="1"/>
              <a:t>обстеження</a:t>
            </a:r>
            <a:r>
              <a:rPr lang="ru-RU" sz="2000" dirty="0"/>
              <a:t> на </a:t>
            </a:r>
            <a:r>
              <a:rPr lang="ru-RU" sz="2000" dirty="0" err="1"/>
              <a:t>туберкульоз</a:t>
            </a:r>
            <a:r>
              <a:rPr lang="ru-RU" sz="2000" dirty="0"/>
              <a:t>.</a:t>
            </a:r>
            <a:endParaRPr lang="uk-UA" sz="2000" dirty="0"/>
          </a:p>
          <a:p>
            <a:r>
              <a:rPr lang="uk-UA" sz="2000" dirty="0"/>
              <a:t>Особа </a:t>
            </a:r>
            <a:r>
              <a:rPr lang="ru-RU" sz="2000" dirty="0" err="1"/>
              <a:t>може</a:t>
            </a:r>
            <a:r>
              <a:rPr lang="ru-RU" sz="2000" dirty="0"/>
              <a:t> привезти </a:t>
            </a:r>
            <a:r>
              <a:rPr lang="ru-RU" sz="2000" dirty="0" err="1"/>
              <a:t>своїх</a:t>
            </a:r>
            <a:r>
              <a:rPr lang="ru-RU" sz="2000" dirty="0"/>
              <a:t> </a:t>
            </a:r>
            <a:r>
              <a:rPr lang="ru-RU" sz="2000" dirty="0" err="1"/>
              <a:t>домашніх</a:t>
            </a:r>
            <a:r>
              <a:rPr lang="ru-RU" sz="2000" dirty="0"/>
              <a:t> </a:t>
            </a:r>
            <a:r>
              <a:rPr lang="ru-RU" sz="2000" dirty="0" err="1"/>
              <a:t>тварин</a:t>
            </a:r>
            <a:r>
              <a:rPr lang="ru-RU" sz="2000" dirty="0"/>
              <a:t> в </a:t>
            </a:r>
            <a:r>
              <a:rPr lang="ru-RU" sz="2000" dirty="0" err="1"/>
              <a:t>Італію</a:t>
            </a:r>
            <a:r>
              <a:rPr lang="ru-RU" sz="2000" dirty="0"/>
              <a:t> шляхом </a:t>
            </a:r>
            <a:r>
              <a:rPr lang="ru-RU" sz="2000" dirty="0" err="1"/>
              <a:t>відступу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європейських</a:t>
            </a:r>
            <a:r>
              <a:rPr lang="ru-RU" sz="2000" dirty="0"/>
              <a:t> процедур </a:t>
            </a:r>
            <a:r>
              <a:rPr lang="ru-RU" sz="2000" dirty="0" err="1"/>
              <a:t>дозволу</a:t>
            </a:r>
            <a:r>
              <a:rPr lang="ru-RU" sz="2000" dirty="0"/>
              <a:t>. У </a:t>
            </a:r>
            <a:r>
              <a:rPr lang="ru-RU" sz="2000" dirty="0" err="1"/>
              <a:t>разі</a:t>
            </a:r>
            <a:r>
              <a:rPr lang="ru-RU" sz="2000" dirty="0"/>
              <a:t> </a:t>
            </a:r>
            <a:r>
              <a:rPr lang="ru-RU" sz="2000" dirty="0" err="1"/>
              <a:t>прикордонного</a:t>
            </a:r>
            <a:r>
              <a:rPr lang="ru-RU" sz="2000" dirty="0"/>
              <a:t> контролю </a:t>
            </a:r>
            <a:r>
              <a:rPr lang="ru-RU" sz="2000" dirty="0" err="1"/>
              <a:t>органи</a:t>
            </a:r>
            <a:r>
              <a:rPr lang="ru-RU" sz="2000" dirty="0"/>
              <a:t> </a:t>
            </a:r>
            <a:r>
              <a:rPr lang="ru-RU" sz="2000" dirty="0" err="1"/>
              <a:t>влади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попросити</a:t>
            </a:r>
            <a:r>
              <a:rPr lang="ru-RU" sz="2000" dirty="0"/>
              <a:t> вас </a:t>
            </a:r>
            <a:r>
              <a:rPr lang="ru-RU" sz="2000" dirty="0" err="1"/>
              <a:t>надіслати</a:t>
            </a:r>
            <a:r>
              <a:rPr lang="ru-RU" sz="2000" dirty="0"/>
              <a:t> </a:t>
            </a:r>
            <a:r>
              <a:rPr lang="ru-RU" sz="2000" dirty="0" err="1"/>
              <a:t>електронною</a:t>
            </a:r>
            <a:r>
              <a:rPr lang="ru-RU" sz="2000" dirty="0"/>
              <a:t> </a:t>
            </a:r>
            <a:r>
              <a:rPr lang="ru-RU" sz="2000" dirty="0" err="1"/>
              <a:t>поштою</a:t>
            </a:r>
            <a:r>
              <a:rPr lang="ru-RU" sz="2000" dirty="0"/>
              <a:t> на адресу МОЗ (UA-pets@sanita.it): </a:t>
            </a:r>
            <a:r>
              <a:rPr lang="ru-RU" sz="2000" dirty="0" err="1"/>
              <a:t>види</a:t>
            </a:r>
            <a:r>
              <a:rPr lang="ru-RU" sz="2000" dirty="0"/>
              <a:t> та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тварин</a:t>
            </a:r>
            <a:r>
              <a:rPr lang="ru-RU" sz="2000" dirty="0"/>
              <a:t> (максимум 5),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ідентифікацію</a:t>
            </a:r>
            <a:r>
              <a:rPr lang="ru-RU" sz="2000" dirty="0"/>
              <a:t> (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можливо</a:t>
            </a:r>
            <a:r>
              <a:rPr lang="ru-RU" sz="2000" dirty="0"/>
              <a:t>), </a:t>
            </a:r>
            <a:r>
              <a:rPr lang="ru-RU" sz="2000" dirty="0" err="1"/>
              <a:t>ім'я</a:t>
            </a:r>
            <a:r>
              <a:rPr lang="ru-RU" sz="2000" dirty="0"/>
              <a:t> </a:t>
            </a:r>
            <a:r>
              <a:rPr lang="ru-RU" sz="2000" dirty="0" err="1"/>
              <a:t>власника</a:t>
            </a:r>
            <a:r>
              <a:rPr lang="ru-RU" sz="2000" dirty="0"/>
              <a:t> та адреса </a:t>
            </a:r>
            <a:r>
              <a:rPr lang="ru-RU" sz="2000" dirty="0" err="1"/>
              <a:t>призначення</a:t>
            </a:r>
            <a:r>
              <a:rPr lang="ru-RU" sz="2000" dirty="0"/>
              <a:t> в </a:t>
            </a:r>
            <a:r>
              <a:rPr lang="ru-RU" sz="2000" dirty="0" err="1"/>
              <a:t>Італії</a:t>
            </a:r>
            <a:r>
              <a:rPr lang="ru-RU" sz="2000" dirty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315970796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Атлас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733</TotalTime>
  <Words>1629</Words>
  <Application>Microsoft Office PowerPoint</Application>
  <PresentationFormat>Широкий екран</PresentationFormat>
  <Paragraphs>110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2" baseType="lpstr">
      <vt:lpstr>Calibri Light</vt:lpstr>
      <vt:lpstr>Rockwell</vt:lpstr>
      <vt:lpstr>Wingdings</vt:lpstr>
      <vt:lpstr>Атлас</vt:lpstr>
      <vt:lpstr>Право на медичну допомогу громадян України, що отримали тимчасовий захист в Італії та Угорщині.</vt:lpstr>
      <vt:lpstr>ІТАЛІЯ</vt:lpstr>
      <vt:lpstr>STP-foreigner</vt:lpstr>
      <vt:lpstr>Охорона здоров’я за запитом про надання дозволу на тимчасову охорону </vt:lpstr>
      <vt:lpstr>Громадянин України, відповідно до муніципалітету, в якому він знаходиться, може звернутися до точки доступу у відповідному районі охорони здоров’я, для:</vt:lpstr>
      <vt:lpstr>АНТИКОВІД ВАКЦИНАЦІЯ </vt:lpstr>
      <vt:lpstr>Звільнення від оплати медичних послуг </vt:lpstr>
      <vt:lpstr>Захист материнства </vt:lpstr>
      <vt:lpstr>Інші щеплення </vt:lpstr>
      <vt:lpstr>Нормативні джерела: </vt:lpstr>
      <vt:lpstr>Угорщина </vt:lpstr>
      <vt:lpstr>Як українські громадяни, які прибули до Угорщини з України можуть отримати медичну допомогу? </vt:lpstr>
      <vt:lpstr>Турбота про біженців </vt:lpstr>
      <vt:lpstr>Пільги, які можуть надаватися безкоштовно в угорських державних медичних установах, тобто не в приватних постачальників: 1. Догляд лікаря загальної практики .   </vt:lpstr>
      <vt:lpstr>Щеплення.</vt:lpstr>
      <vt:lpstr>2. Особливий догляд. Громадяни України можуть отримати: </vt:lpstr>
      <vt:lpstr>Після лікування спеціалістом до одужання або стабілізації стану можуть надаватись такі пільги громадяни України, які можуть отримувати: </vt:lpstr>
      <vt:lpstr>3. Замовлення ліків.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Сибілла</dc:creator>
  <cp:lastModifiedBy>Сибілла</cp:lastModifiedBy>
  <cp:revision>26</cp:revision>
  <dcterms:created xsi:type="dcterms:W3CDTF">2022-05-03T10:25:32Z</dcterms:created>
  <dcterms:modified xsi:type="dcterms:W3CDTF">2022-05-06T17:14:06Z</dcterms:modified>
</cp:coreProperties>
</file>